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4"/>
  </p:notesMasterIdLst>
  <p:handoutMasterIdLst>
    <p:handoutMasterId r:id="rId35"/>
  </p:handoutMasterIdLst>
  <p:sldIdLst>
    <p:sldId id="258" r:id="rId2"/>
    <p:sldId id="256" r:id="rId3"/>
    <p:sldId id="259" r:id="rId4"/>
    <p:sldId id="260" r:id="rId5"/>
    <p:sldId id="261" r:id="rId6"/>
    <p:sldId id="262" r:id="rId7"/>
    <p:sldId id="267" r:id="rId8"/>
    <p:sldId id="268" r:id="rId9"/>
    <p:sldId id="263" r:id="rId10"/>
    <p:sldId id="286" r:id="rId11"/>
    <p:sldId id="270" r:id="rId12"/>
    <p:sldId id="271" r:id="rId13"/>
    <p:sldId id="264" r:id="rId14"/>
    <p:sldId id="265" r:id="rId15"/>
    <p:sldId id="266" r:id="rId16"/>
    <p:sldId id="272" r:id="rId17"/>
    <p:sldId id="273" r:id="rId18"/>
    <p:sldId id="274" r:id="rId19"/>
    <p:sldId id="275" r:id="rId20"/>
    <p:sldId id="276" r:id="rId21"/>
    <p:sldId id="291" r:id="rId22"/>
    <p:sldId id="281" r:id="rId23"/>
    <p:sldId id="290" r:id="rId24"/>
    <p:sldId id="277" r:id="rId25"/>
    <p:sldId id="285" r:id="rId26"/>
    <p:sldId id="287" r:id="rId27"/>
    <p:sldId id="288" r:id="rId28"/>
    <p:sldId id="289" r:id="rId29"/>
    <p:sldId id="282" r:id="rId30"/>
    <p:sldId id="283" r:id="rId31"/>
    <p:sldId id="279" r:id="rId32"/>
    <p:sldId id="278" r:id="rId3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ibault" initials="t" lastIdx="1" clrIdx="0"/>
  <p:cmAuthor id="1" name="thibault brisebarre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3296810-A885-4BE3-A3E7-6D5BEEA58F35}"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14" autoAdjust="0"/>
    <p:restoredTop sz="98723" autoAdjust="0"/>
  </p:normalViewPr>
  <p:slideViewPr>
    <p:cSldViewPr>
      <p:cViewPr>
        <p:scale>
          <a:sx n="80" d="100"/>
          <a:sy n="80" d="100"/>
        </p:scale>
        <p:origin x="-1352" y="-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commentAuthors" Target="commentAuthors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E70B6E-ECCA-2541-BD9E-D61DA3368D24}" type="doc">
      <dgm:prSet loTypeId="urn:microsoft.com/office/officeart/2008/layout/Radial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E1B1FDC-4BCA-3F49-8F07-195104B4AC53}">
      <dgm:prSet/>
      <dgm:spPr/>
      <dgm:t>
        <a:bodyPr/>
        <a:lstStyle/>
        <a:p>
          <a:pPr rtl="0"/>
          <a:r>
            <a:rPr lang="fr-FR" dirty="0" smtClean="0"/>
            <a:t>SDI + CMSI </a:t>
          </a:r>
          <a:endParaRPr lang="fr-FR" dirty="0"/>
        </a:p>
      </dgm:t>
    </dgm:pt>
    <dgm:pt modelId="{DF56EF22-BE2E-9546-AB2C-432A3C68EA78}" type="parTrans" cxnId="{16BA37C4-5EEC-DC4A-A400-5081DA23374D}">
      <dgm:prSet/>
      <dgm:spPr/>
      <dgm:t>
        <a:bodyPr/>
        <a:lstStyle/>
        <a:p>
          <a:endParaRPr lang="fr-FR"/>
        </a:p>
      </dgm:t>
    </dgm:pt>
    <dgm:pt modelId="{88FDD2F0-3E14-B44D-8E84-1911A46C5E43}" type="sibTrans" cxnId="{16BA37C4-5EEC-DC4A-A400-5081DA23374D}">
      <dgm:prSet/>
      <dgm:spPr/>
      <dgm:t>
        <a:bodyPr/>
        <a:lstStyle/>
        <a:p>
          <a:endParaRPr lang="fr-FR"/>
        </a:p>
      </dgm:t>
    </dgm:pt>
    <dgm:pt modelId="{9B0CFDD1-8B4F-9445-9E23-702114191C76}">
      <dgm:prSet/>
      <dgm:spPr/>
      <dgm:t>
        <a:bodyPr/>
        <a:lstStyle/>
        <a:p>
          <a:pPr rtl="0"/>
          <a:r>
            <a:rPr lang="fr-FR" dirty="0" smtClean="0"/>
            <a:t>Détection incendie </a:t>
          </a:r>
          <a:endParaRPr lang="fr-FR" dirty="0"/>
        </a:p>
      </dgm:t>
    </dgm:pt>
    <dgm:pt modelId="{A4799388-B2CE-1F40-B0F3-10015AC9BB54}" type="parTrans" cxnId="{0BCBCB7D-77E0-6E42-8A0D-1D6F5705AC91}">
      <dgm:prSet/>
      <dgm:spPr/>
      <dgm:t>
        <a:bodyPr/>
        <a:lstStyle/>
        <a:p>
          <a:endParaRPr lang="fr-FR"/>
        </a:p>
      </dgm:t>
    </dgm:pt>
    <dgm:pt modelId="{C5C9839C-E2E2-2742-95F3-C79DF386BF24}" type="sibTrans" cxnId="{0BCBCB7D-77E0-6E42-8A0D-1D6F5705AC91}">
      <dgm:prSet/>
      <dgm:spPr/>
      <dgm:t>
        <a:bodyPr/>
        <a:lstStyle/>
        <a:p>
          <a:endParaRPr lang="fr-FR"/>
        </a:p>
      </dgm:t>
    </dgm:pt>
    <dgm:pt modelId="{93F805CF-A8FA-A34B-8A40-0D7E92B91F36}">
      <dgm:prSet/>
      <dgm:spPr/>
      <dgm:t>
        <a:bodyPr/>
        <a:lstStyle/>
        <a:p>
          <a:pPr rtl="0"/>
          <a:r>
            <a:rPr lang="fr-FR" dirty="0" smtClean="0"/>
            <a:t>Evacuation des personnes.</a:t>
          </a:r>
          <a:endParaRPr lang="fr-FR" dirty="0"/>
        </a:p>
      </dgm:t>
    </dgm:pt>
    <dgm:pt modelId="{171E5B97-847D-8348-B487-8AA861C962EC}" type="parTrans" cxnId="{0776467F-EDAB-C44D-BB3A-3E57E4D8FBDD}">
      <dgm:prSet/>
      <dgm:spPr/>
      <dgm:t>
        <a:bodyPr/>
        <a:lstStyle/>
        <a:p>
          <a:endParaRPr lang="fr-FR"/>
        </a:p>
      </dgm:t>
    </dgm:pt>
    <dgm:pt modelId="{23F462C0-5F55-324B-85D1-47D58490CF64}" type="sibTrans" cxnId="{0776467F-EDAB-C44D-BB3A-3E57E4D8FBDD}">
      <dgm:prSet/>
      <dgm:spPr/>
      <dgm:t>
        <a:bodyPr/>
        <a:lstStyle/>
        <a:p>
          <a:endParaRPr lang="fr-FR"/>
        </a:p>
      </dgm:t>
    </dgm:pt>
    <dgm:pt modelId="{C7DEAA96-7FA3-794D-AFB6-7678C78E4496}">
      <dgm:prSet/>
      <dgm:spPr/>
      <dgm:t>
        <a:bodyPr/>
        <a:lstStyle/>
        <a:p>
          <a:pPr rtl="0"/>
          <a:r>
            <a:rPr lang="fr-FR" dirty="0" smtClean="0"/>
            <a:t>Compartimentage.</a:t>
          </a:r>
          <a:endParaRPr lang="fr-FR" dirty="0"/>
        </a:p>
      </dgm:t>
    </dgm:pt>
    <dgm:pt modelId="{22A85AAD-1CE4-164A-B91A-D83864D6F2D5}" type="parTrans" cxnId="{5E44723E-ECC2-7E4D-B39D-C6785ADA1AC1}">
      <dgm:prSet/>
      <dgm:spPr/>
      <dgm:t>
        <a:bodyPr/>
        <a:lstStyle/>
        <a:p>
          <a:endParaRPr lang="fr-FR"/>
        </a:p>
      </dgm:t>
    </dgm:pt>
    <dgm:pt modelId="{10108421-2E07-7F49-8A7E-4DC97158143D}" type="sibTrans" cxnId="{5E44723E-ECC2-7E4D-B39D-C6785ADA1AC1}">
      <dgm:prSet/>
      <dgm:spPr/>
      <dgm:t>
        <a:bodyPr/>
        <a:lstStyle/>
        <a:p>
          <a:endParaRPr lang="fr-FR"/>
        </a:p>
      </dgm:t>
    </dgm:pt>
    <dgm:pt modelId="{1598D7E6-5893-A840-A620-CFF33CC30D69}">
      <dgm:prSet/>
      <dgm:spPr/>
      <dgm:t>
        <a:bodyPr/>
        <a:lstStyle/>
        <a:p>
          <a:pPr rtl="0"/>
          <a:r>
            <a:rPr lang="fr-FR" dirty="0" smtClean="0"/>
            <a:t>Désenfumage.</a:t>
          </a:r>
          <a:endParaRPr lang="fr-FR" dirty="0"/>
        </a:p>
      </dgm:t>
    </dgm:pt>
    <dgm:pt modelId="{FCFF9CA6-5463-9E4A-B0C1-873F9269594E}" type="parTrans" cxnId="{CDD84707-3C3A-474B-B1F4-CA5FF1E8DBC5}">
      <dgm:prSet/>
      <dgm:spPr/>
      <dgm:t>
        <a:bodyPr/>
        <a:lstStyle/>
        <a:p>
          <a:endParaRPr lang="fr-FR"/>
        </a:p>
      </dgm:t>
    </dgm:pt>
    <dgm:pt modelId="{F793AD15-A22F-5E47-91F2-942E71F241CF}" type="sibTrans" cxnId="{CDD84707-3C3A-474B-B1F4-CA5FF1E8DBC5}">
      <dgm:prSet/>
      <dgm:spPr/>
      <dgm:t>
        <a:bodyPr/>
        <a:lstStyle/>
        <a:p>
          <a:endParaRPr lang="fr-FR"/>
        </a:p>
      </dgm:t>
    </dgm:pt>
    <dgm:pt modelId="{90F9D71D-6537-1B44-A2C0-7AC59D61C27B}">
      <dgm:prSet/>
      <dgm:spPr/>
      <dgm:t>
        <a:bodyPr/>
        <a:lstStyle/>
        <a:p>
          <a:pPr rtl="0"/>
          <a:r>
            <a:rPr lang="en-GB" dirty="0" smtClean="0"/>
            <a:t>Extinction </a:t>
          </a:r>
          <a:r>
            <a:rPr lang="en-GB" dirty="0" err="1" smtClean="0"/>
            <a:t>automatique</a:t>
          </a:r>
          <a:r>
            <a:rPr lang="en-GB" dirty="0" smtClean="0"/>
            <a:t>.</a:t>
          </a:r>
          <a:endParaRPr lang="fr-FR" dirty="0"/>
        </a:p>
      </dgm:t>
    </dgm:pt>
    <dgm:pt modelId="{C3557C0E-54EB-B940-8E3C-F19B8B5918DE}" type="parTrans" cxnId="{5B073AA3-EDF0-924F-85A7-3E0CCFA500A3}">
      <dgm:prSet/>
      <dgm:spPr/>
      <dgm:t>
        <a:bodyPr/>
        <a:lstStyle/>
        <a:p>
          <a:endParaRPr lang="fr-FR"/>
        </a:p>
      </dgm:t>
    </dgm:pt>
    <dgm:pt modelId="{51481ADC-0437-DC45-A715-82747DAC573C}" type="sibTrans" cxnId="{5B073AA3-EDF0-924F-85A7-3E0CCFA500A3}">
      <dgm:prSet/>
      <dgm:spPr/>
      <dgm:t>
        <a:bodyPr/>
        <a:lstStyle/>
        <a:p>
          <a:endParaRPr lang="fr-FR"/>
        </a:p>
      </dgm:t>
    </dgm:pt>
    <dgm:pt modelId="{D4A822CA-C877-2E4A-A713-15A2DF96D024}" type="pres">
      <dgm:prSet presAssocID="{C5E70B6E-ECCA-2541-BD9E-D61DA3368D2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E9AB0D73-F1DA-B34B-988D-8EDE3D84C970}" type="pres">
      <dgm:prSet presAssocID="{1E1B1FDC-4BCA-3F49-8F07-195104B4AC53}" presName="singleCycle" presStyleCnt="0"/>
      <dgm:spPr/>
    </dgm:pt>
    <dgm:pt modelId="{22FEAD4E-FD92-7447-9E1F-FD39BF5471E2}" type="pres">
      <dgm:prSet presAssocID="{1E1B1FDC-4BCA-3F49-8F07-195104B4AC53}" presName="singleCenter" presStyleLbl="node1" presStyleIdx="0" presStyleCnt="6" custScaleX="186702" custScaleY="47435" custLinFactNeighborX="1439" custLinFactNeighborY="-5643">
        <dgm:presLayoutVars>
          <dgm:chMax val="7"/>
          <dgm:chPref val="7"/>
        </dgm:presLayoutVars>
      </dgm:prSet>
      <dgm:spPr/>
      <dgm:t>
        <a:bodyPr/>
        <a:lstStyle/>
        <a:p>
          <a:endParaRPr lang="fr-FR"/>
        </a:p>
      </dgm:t>
    </dgm:pt>
    <dgm:pt modelId="{7B6F57F7-56A2-B447-BE86-BC0E535FAB06}" type="pres">
      <dgm:prSet presAssocID="{A4799388-B2CE-1F40-B0F3-10015AC9BB54}" presName="Name56" presStyleLbl="parChTrans1D2" presStyleIdx="0" presStyleCnt="5"/>
      <dgm:spPr/>
      <dgm:t>
        <a:bodyPr/>
        <a:lstStyle/>
        <a:p>
          <a:endParaRPr lang="fr-FR"/>
        </a:p>
      </dgm:t>
    </dgm:pt>
    <dgm:pt modelId="{5BDC832F-113B-7541-B643-8A1B4F3AE40E}" type="pres">
      <dgm:prSet presAssocID="{9B0CFDD1-8B4F-9445-9E23-702114191C76}" presName="text0" presStyleLbl="node1" presStyleIdx="1" presStyleCnt="6" custScaleX="278659" custRadScaleRad="84635" custRadScaleInc="-402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7072A1-89B5-B543-AC41-D9A2A26EF6A9}" type="pres">
      <dgm:prSet presAssocID="{171E5B97-847D-8348-B487-8AA861C962EC}" presName="Name56" presStyleLbl="parChTrans1D2" presStyleIdx="1" presStyleCnt="5"/>
      <dgm:spPr/>
      <dgm:t>
        <a:bodyPr/>
        <a:lstStyle/>
        <a:p>
          <a:endParaRPr lang="fr-FR"/>
        </a:p>
      </dgm:t>
    </dgm:pt>
    <dgm:pt modelId="{3EA684D6-5A32-C24E-9291-1FADD525DF95}" type="pres">
      <dgm:prSet presAssocID="{93F805CF-A8FA-A34B-8A40-0D7E92B91F36}" presName="text0" presStyleLbl="node1" presStyleIdx="2" presStyleCnt="6" custScaleX="183891" custRadScaleRad="134043" custRadScaleInc="1481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9CFA614-24E5-1E43-AAAC-A728DBEF0264}" type="pres">
      <dgm:prSet presAssocID="{22A85AAD-1CE4-164A-B91A-D83864D6F2D5}" presName="Name56" presStyleLbl="parChTrans1D2" presStyleIdx="2" presStyleCnt="5"/>
      <dgm:spPr/>
      <dgm:t>
        <a:bodyPr/>
        <a:lstStyle/>
        <a:p>
          <a:endParaRPr lang="fr-FR"/>
        </a:p>
      </dgm:t>
    </dgm:pt>
    <dgm:pt modelId="{5CD0BE89-5EBA-5D46-B794-C340B3137263}" type="pres">
      <dgm:prSet presAssocID="{C7DEAA96-7FA3-794D-AFB6-7678C78E4496}" presName="text0" presStyleLbl="node1" presStyleIdx="3" presStyleCnt="6" custScaleX="236778" custScaleY="99452" custRadScaleRad="111022" custRadScaleInc="-2006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EB8098-79FE-C44B-A26B-DFAE8D0AB68F}" type="pres">
      <dgm:prSet presAssocID="{FCFF9CA6-5463-9E4A-B0C1-873F9269594E}" presName="Name56" presStyleLbl="parChTrans1D2" presStyleIdx="3" presStyleCnt="5"/>
      <dgm:spPr/>
      <dgm:t>
        <a:bodyPr/>
        <a:lstStyle/>
        <a:p>
          <a:endParaRPr lang="fr-FR"/>
        </a:p>
      </dgm:t>
    </dgm:pt>
    <dgm:pt modelId="{244E5E7A-EBCD-0141-89BA-53971C73E500}" type="pres">
      <dgm:prSet presAssocID="{1598D7E6-5893-A840-A620-CFF33CC30D69}" presName="text0" presStyleLbl="node1" presStyleIdx="4" presStyleCnt="6" custScaleX="257751" custRadScaleRad="117139" custRadScaleInc="2841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1F34C2D-42E7-684A-A5FC-398148E4967E}" type="pres">
      <dgm:prSet presAssocID="{C3557C0E-54EB-B940-8E3C-F19B8B5918DE}" presName="Name56" presStyleLbl="parChTrans1D2" presStyleIdx="4" presStyleCnt="5"/>
      <dgm:spPr/>
      <dgm:t>
        <a:bodyPr/>
        <a:lstStyle/>
        <a:p>
          <a:endParaRPr lang="fr-FR"/>
        </a:p>
      </dgm:t>
    </dgm:pt>
    <dgm:pt modelId="{F55958FB-0AE2-1C4E-B4DD-063CD89A3B79}" type="pres">
      <dgm:prSet presAssocID="{90F9D71D-6537-1B44-A2C0-7AC59D61C27B}" presName="text0" presStyleLbl="node1" presStyleIdx="5" presStyleCnt="6" custScaleX="192838" custRadScaleRad="124091" custRadScaleInc="-1193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8B552B5-D4CA-664D-A302-1F2342423E73}" type="presOf" srcId="{C5E70B6E-ECCA-2541-BD9E-D61DA3368D24}" destId="{D4A822CA-C877-2E4A-A713-15A2DF96D024}" srcOrd="0" destOrd="0" presId="urn:microsoft.com/office/officeart/2008/layout/RadialCluster"/>
    <dgm:cxn modelId="{1D3D5D84-27F5-ED47-8FE6-8A2CE6C244A4}" type="presOf" srcId="{9B0CFDD1-8B4F-9445-9E23-702114191C76}" destId="{5BDC832F-113B-7541-B643-8A1B4F3AE40E}" srcOrd="0" destOrd="0" presId="urn:microsoft.com/office/officeart/2008/layout/RadialCluster"/>
    <dgm:cxn modelId="{8268EDF1-BE82-3F47-858B-B43EBDDEC03C}" type="presOf" srcId="{90F9D71D-6537-1B44-A2C0-7AC59D61C27B}" destId="{F55958FB-0AE2-1C4E-B4DD-063CD89A3B79}" srcOrd="0" destOrd="0" presId="urn:microsoft.com/office/officeart/2008/layout/RadialCluster"/>
    <dgm:cxn modelId="{16BA37C4-5EEC-DC4A-A400-5081DA23374D}" srcId="{C5E70B6E-ECCA-2541-BD9E-D61DA3368D24}" destId="{1E1B1FDC-4BCA-3F49-8F07-195104B4AC53}" srcOrd="0" destOrd="0" parTransId="{DF56EF22-BE2E-9546-AB2C-432A3C68EA78}" sibTransId="{88FDD2F0-3E14-B44D-8E84-1911A46C5E43}"/>
    <dgm:cxn modelId="{1712ADD2-8F47-AA42-B9A3-B767141A91C1}" type="presOf" srcId="{171E5B97-847D-8348-B487-8AA861C962EC}" destId="{667072A1-89B5-B543-AC41-D9A2A26EF6A9}" srcOrd="0" destOrd="0" presId="urn:microsoft.com/office/officeart/2008/layout/RadialCluster"/>
    <dgm:cxn modelId="{0BCBCB7D-77E0-6E42-8A0D-1D6F5705AC91}" srcId="{1E1B1FDC-4BCA-3F49-8F07-195104B4AC53}" destId="{9B0CFDD1-8B4F-9445-9E23-702114191C76}" srcOrd="0" destOrd="0" parTransId="{A4799388-B2CE-1F40-B0F3-10015AC9BB54}" sibTransId="{C5C9839C-E2E2-2742-95F3-C79DF386BF24}"/>
    <dgm:cxn modelId="{814C21FA-67E9-6548-AB59-D67E6C98CBC7}" type="presOf" srcId="{22A85AAD-1CE4-164A-B91A-D83864D6F2D5}" destId="{F9CFA614-24E5-1E43-AAAC-A728DBEF0264}" srcOrd="0" destOrd="0" presId="urn:microsoft.com/office/officeart/2008/layout/RadialCluster"/>
    <dgm:cxn modelId="{0776467F-EDAB-C44D-BB3A-3E57E4D8FBDD}" srcId="{1E1B1FDC-4BCA-3F49-8F07-195104B4AC53}" destId="{93F805CF-A8FA-A34B-8A40-0D7E92B91F36}" srcOrd="1" destOrd="0" parTransId="{171E5B97-847D-8348-B487-8AA861C962EC}" sibTransId="{23F462C0-5F55-324B-85D1-47D58490CF64}"/>
    <dgm:cxn modelId="{31DBB4C3-2DF8-E543-A2AC-A2AE76DCFB8E}" type="presOf" srcId="{1598D7E6-5893-A840-A620-CFF33CC30D69}" destId="{244E5E7A-EBCD-0141-89BA-53971C73E500}" srcOrd="0" destOrd="0" presId="urn:microsoft.com/office/officeart/2008/layout/RadialCluster"/>
    <dgm:cxn modelId="{97526376-5710-F249-9529-4167C1A19230}" type="presOf" srcId="{93F805CF-A8FA-A34B-8A40-0D7E92B91F36}" destId="{3EA684D6-5A32-C24E-9291-1FADD525DF95}" srcOrd="0" destOrd="0" presId="urn:microsoft.com/office/officeart/2008/layout/RadialCluster"/>
    <dgm:cxn modelId="{649A86E3-3FA6-5747-BF80-B1EBD52BD942}" type="presOf" srcId="{A4799388-B2CE-1F40-B0F3-10015AC9BB54}" destId="{7B6F57F7-56A2-B447-BE86-BC0E535FAB06}" srcOrd="0" destOrd="0" presId="urn:microsoft.com/office/officeart/2008/layout/RadialCluster"/>
    <dgm:cxn modelId="{5B073AA3-EDF0-924F-85A7-3E0CCFA500A3}" srcId="{1E1B1FDC-4BCA-3F49-8F07-195104B4AC53}" destId="{90F9D71D-6537-1B44-A2C0-7AC59D61C27B}" srcOrd="4" destOrd="0" parTransId="{C3557C0E-54EB-B940-8E3C-F19B8B5918DE}" sibTransId="{51481ADC-0437-DC45-A715-82747DAC573C}"/>
    <dgm:cxn modelId="{CDD84707-3C3A-474B-B1F4-CA5FF1E8DBC5}" srcId="{1E1B1FDC-4BCA-3F49-8F07-195104B4AC53}" destId="{1598D7E6-5893-A840-A620-CFF33CC30D69}" srcOrd="3" destOrd="0" parTransId="{FCFF9CA6-5463-9E4A-B0C1-873F9269594E}" sibTransId="{F793AD15-A22F-5E47-91F2-942E71F241CF}"/>
    <dgm:cxn modelId="{B3C57812-7EA9-2448-ADF5-07D8170A0070}" type="presOf" srcId="{1E1B1FDC-4BCA-3F49-8F07-195104B4AC53}" destId="{22FEAD4E-FD92-7447-9E1F-FD39BF5471E2}" srcOrd="0" destOrd="0" presId="urn:microsoft.com/office/officeart/2008/layout/RadialCluster"/>
    <dgm:cxn modelId="{1F96A2E0-60B7-454A-AE60-B9B90C864175}" type="presOf" srcId="{C7DEAA96-7FA3-794D-AFB6-7678C78E4496}" destId="{5CD0BE89-5EBA-5D46-B794-C340B3137263}" srcOrd="0" destOrd="0" presId="urn:microsoft.com/office/officeart/2008/layout/RadialCluster"/>
    <dgm:cxn modelId="{F22FA661-683B-DA4B-97C0-E7BAB45F3633}" type="presOf" srcId="{C3557C0E-54EB-B940-8E3C-F19B8B5918DE}" destId="{D1F34C2D-42E7-684A-A5FC-398148E4967E}" srcOrd="0" destOrd="0" presId="urn:microsoft.com/office/officeart/2008/layout/RadialCluster"/>
    <dgm:cxn modelId="{3CE0C53E-FDE5-8746-9728-309CD395A0FE}" type="presOf" srcId="{FCFF9CA6-5463-9E4A-B0C1-873F9269594E}" destId="{F5EB8098-79FE-C44B-A26B-DFAE8D0AB68F}" srcOrd="0" destOrd="0" presId="urn:microsoft.com/office/officeart/2008/layout/RadialCluster"/>
    <dgm:cxn modelId="{5E44723E-ECC2-7E4D-B39D-C6785ADA1AC1}" srcId="{1E1B1FDC-4BCA-3F49-8F07-195104B4AC53}" destId="{C7DEAA96-7FA3-794D-AFB6-7678C78E4496}" srcOrd="2" destOrd="0" parTransId="{22A85AAD-1CE4-164A-B91A-D83864D6F2D5}" sibTransId="{10108421-2E07-7F49-8A7E-4DC97158143D}"/>
    <dgm:cxn modelId="{43FAA9CE-F657-134D-B6DF-544BEFFAF4CB}" type="presParOf" srcId="{D4A822CA-C877-2E4A-A713-15A2DF96D024}" destId="{E9AB0D73-F1DA-B34B-988D-8EDE3D84C970}" srcOrd="0" destOrd="0" presId="urn:microsoft.com/office/officeart/2008/layout/RadialCluster"/>
    <dgm:cxn modelId="{8E8BDB7F-4378-A541-B501-9B5866256BF4}" type="presParOf" srcId="{E9AB0D73-F1DA-B34B-988D-8EDE3D84C970}" destId="{22FEAD4E-FD92-7447-9E1F-FD39BF5471E2}" srcOrd="0" destOrd="0" presId="urn:microsoft.com/office/officeart/2008/layout/RadialCluster"/>
    <dgm:cxn modelId="{77453AFF-9483-6145-A337-E502B4C7A9DD}" type="presParOf" srcId="{E9AB0D73-F1DA-B34B-988D-8EDE3D84C970}" destId="{7B6F57F7-56A2-B447-BE86-BC0E535FAB06}" srcOrd="1" destOrd="0" presId="urn:microsoft.com/office/officeart/2008/layout/RadialCluster"/>
    <dgm:cxn modelId="{8945FB01-392B-D546-81E3-310FCA49DD5D}" type="presParOf" srcId="{E9AB0D73-F1DA-B34B-988D-8EDE3D84C970}" destId="{5BDC832F-113B-7541-B643-8A1B4F3AE40E}" srcOrd="2" destOrd="0" presId="urn:microsoft.com/office/officeart/2008/layout/RadialCluster"/>
    <dgm:cxn modelId="{7BE2CF35-0E35-DD4D-A34F-1D41351C2E64}" type="presParOf" srcId="{E9AB0D73-F1DA-B34B-988D-8EDE3D84C970}" destId="{667072A1-89B5-B543-AC41-D9A2A26EF6A9}" srcOrd="3" destOrd="0" presId="urn:microsoft.com/office/officeart/2008/layout/RadialCluster"/>
    <dgm:cxn modelId="{43D715D0-3514-8B42-A9E5-2C0FBB8DE7CA}" type="presParOf" srcId="{E9AB0D73-F1DA-B34B-988D-8EDE3D84C970}" destId="{3EA684D6-5A32-C24E-9291-1FADD525DF95}" srcOrd="4" destOrd="0" presId="urn:microsoft.com/office/officeart/2008/layout/RadialCluster"/>
    <dgm:cxn modelId="{724387D8-1FFD-AF4B-8002-DDFEF7111DD9}" type="presParOf" srcId="{E9AB0D73-F1DA-B34B-988D-8EDE3D84C970}" destId="{F9CFA614-24E5-1E43-AAAC-A728DBEF0264}" srcOrd="5" destOrd="0" presId="urn:microsoft.com/office/officeart/2008/layout/RadialCluster"/>
    <dgm:cxn modelId="{B9A58003-43DF-0E49-9D75-FD4DDFD9059C}" type="presParOf" srcId="{E9AB0D73-F1DA-B34B-988D-8EDE3D84C970}" destId="{5CD0BE89-5EBA-5D46-B794-C340B3137263}" srcOrd="6" destOrd="0" presId="urn:microsoft.com/office/officeart/2008/layout/RadialCluster"/>
    <dgm:cxn modelId="{B529395C-7E7A-8347-8EC6-C0D2D85D6643}" type="presParOf" srcId="{E9AB0D73-F1DA-B34B-988D-8EDE3D84C970}" destId="{F5EB8098-79FE-C44B-A26B-DFAE8D0AB68F}" srcOrd="7" destOrd="0" presId="urn:microsoft.com/office/officeart/2008/layout/RadialCluster"/>
    <dgm:cxn modelId="{647776B5-76B5-5E46-AB62-879BBF5B72A6}" type="presParOf" srcId="{E9AB0D73-F1DA-B34B-988D-8EDE3D84C970}" destId="{244E5E7A-EBCD-0141-89BA-53971C73E500}" srcOrd="8" destOrd="0" presId="urn:microsoft.com/office/officeart/2008/layout/RadialCluster"/>
    <dgm:cxn modelId="{335AD2FA-972B-5745-960B-B87C6EBD357C}" type="presParOf" srcId="{E9AB0D73-F1DA-B34B-988D-8EDE3D84C970}" destId="{D1F34C2D-42E7-684A-A5FC-398148E4967E}" srcOrd="9" destOrd="0" presId="urn:microsoft.com/office/officeart/2008/layout/RadialCluster"/>
    <dgm:cxn modelId="{66440EAB-CF10-9B40-9789-858F41FE293A}" type="presParOf" srcId="{E9AB0D73-F1DA-B34B-988D-8EDE3D84C970}" destId="{F55958FB-0AE2-1C4E-B4DD-063CD89A3B79}" srcOrd="1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FEAD4E-FD92-7447-9E1F-FD39BF5471E2}">
      <dsp:nvSpPr>
        <dsp:cNvPr id="0" name=""/>
        <dsp:cNvSpPr/>
      </dsp:nvSpPr>
      <dsp:spPr>
        <a:xfrm>
          <a:off x="1872204" y="1440163"/>
          <a:ext cx="1913501" cy="48615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381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SDI + CMSI </a:t>
          </a:r>
          <a:endParaRPr lang="fr-FR" sz="2300" kern="1200" dirty="0"/>
        </a:p>
      </dsp:txBody>
      <dsp:txXfrm>
        <a:off x="1895936" y="1463895"/>
        <a:ext cx="1866037" cy="438695"/>
      </dsp:txXfrm>
    </dsp:sp>
    <dsp:sp modelId="{7B6F57F7-56A2-B447-BE86-BC0E535FAB06}">
      <dsp:nvSpPr>
        <dsp:cNvPr id="0" name=""/>
        <dsp:cNvSpPr/>
      </dsp:nvSpPr>
      <dsp:spPr>
        <a:xfrm rot="15965036">
          <a:off x="2563115" y="1207440"/>
          <a:ext cx="46653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6536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DC832F-113B-7541-B643-8A1B4F3AE40E}">
      <dsp:nvSpPr>
        <dsp:cNvPr id="0" name=""/>
        <dsp:cNvSpPr/>
      </dsp:nvSpPr>
      <dsp:spPr>
        <a:xfrm>
          <a:off x="1800201" y="288036"/>
          <a:ext cx="1913496" cy="6866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381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Détection incendie </a:t>
          </a:r>
          <a:endParaRPr lang="fr-FR" sz="1800" kern="1200" dirty="0"/>
        </a:p>
      </dsp:txBody>
      <dsp:txXfrm>
        <a:off x="1833722" y="321557"/>
        <a:ext cx="1846454" cy="619638"/>
      </dsp:txXfrm>
    </dsp:sp>
    <dsp:sp modelId="{667072A1-89B5-B543-AC41-D9A2A26EF6A9}">
      <dsp:nvSpPr>
        <dsp:cNvPr id="0" name=""/>
        <dsp:cNvSpPr/>
      </dsp:nvSpPr>
      <dsp:spPr>
        <a:xfrm rot="21116502">
          <a:off x="3784475" y="1530320"/>
          <a:ext cx="24920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9209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A684D6-5A32-C24E-9291-1FADD525DF95}">
      <dsp:nvSpPr>
        <dsp:cNvPr id="0" name=""/>
        <dsp:cNvSpPr/>
      </dsp:nvSpPr>
      <dsp:spPr>
        <a:xfrm>
          <a:off x="4032454" y="1080124"/>
          <a:ext cx="1262743" cy="6866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381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Evacuation des personnes.</a:t>
          </a:r>
          <a:endParaRPr lang="fr-FR" sz="1300" kern="1200" dirty="0"/>
        </a:p>
      </dsp:txBody>
      <dsp:txXfrm>
        <a:off x="4065975" y="1113645"/>
        <a:ext cx="1195701" cy="619638"/>
      </dsp:txXfrm>
    </dsp:sp>
    <dsp:sp modelId="{F9CFA614-24E5-1E43-AAAC-A728DBEF0264}">
      <dsp:nvSpPr>
        <dsp:cNvPr id="0" name=""/>
        <dsp:cNvSpPr/>
      </dsp:nvSpPr>
      <dsp:spPr>
        <a:xfrm rot="3094010">
          <a:off x="2843603" y="2295308"/>
          <a:ext cx="94209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42090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D0BE89-5EBA-5D46-B794-C340B3137263}">
      <dsp:nvSpPr>
        <dsp:cNvPr id="0" name=""/>
        <dsp:cNvSpPr/>
      </dsp:nvSpPr>
      <dsp:spPr>
        <a:xfrm>
          <a:off x="3065456" y="2664294"/>
          <a:ext cx="1625907" cy="6829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381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Compartimentage.</a:t>
          </a:r>
          <a:endParaRPr lang="fr-FR" sz="1400" kern="1200" dirty="0"/>
        </a:p>
      </dsp:txBody>
      <dsp:txXfrm>
        <a:off x="3098793" y="2697631"/>
        <a:ext cx="1559233" cy="616243"/>
      </dsp:txXfrm>
    </dsp:sp>
    <dsp:sp modelId="{F5EB8098-79FE-C44B-A26B-DFAE8D0AB68F}">
      <dsp:nvSpPr>
        <dsp:cNvPr id="0" name=""/>
        <dsp:cNvSpPr/>
      </dsp:nvSpPr>
      <dsp:spPr>
        <a:xfrm rot="8007253">
          <a:off x="1740759" y="2295307"/>
          <a:ext cx="10165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16593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4E5E7A-EBCD-0141-89BA-53971C73E500}">
      <dsp:nvSpPr>
        <dsp:cNvPr id="0" name=""/>
        <dsp:cNvSpPr/>
      </dsp:nvSpPr>
      <dsp:spPr>
        <a:xfrm>
          <a:off x="689203" y="2664292"/>
          <a:ext cx="1769925" cy="6866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381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 smtClean="0"/>
            <a:t>Désenfumage.</a:t>
          </a:r>
          <a:endParaRPr lang="fr-FR" sz="1900" kern="1200" dirty="0"/>
        </a:p>
      </dsp:txBody>
      <dsp:txXfrm>
        <a:off x="722724" y="2697813"/>
        <a:ext cx="1702883" cy="619638"/>
      </dsp:txXfrm>
    </dsp:sp>
    <dsp:sp modelId="{D1F34C2D-42E7-684A-A5FC-398148E4967E}">
      <dsp:nvSpPr>
        <dsp:cNvPr id="0" name=""/>
        <dsp:cNvSpPr/>
      </dsp:nvSpPr>
      <dsp:spPr>
        <a:xfrm rot="11300749">
          <a:off x="1719415" y="1531739"/>
          <a:ext cx="15360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3601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5958FB-0AE2-1C4E-B4DD-063CD89A3B79}">
      <dsp:nvSpPr>
        <dsp:cNvPr id="0" name=""/>
        <dsp:cNvSpPr/>
      </dsp:nvSpPr>
      <dsp:spPr>
        <a:xfrm>
          <a:off x="396048" y="1080122"/>
          <a:ext cx="1324180" cy="6866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381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Extinction </a:t>
          </a:r>
          <a:r>
            <a:rPr lang="en-GB" sz="1600" kern="1200" dirty="0" err="1" smtClean="0"/>
            <a:t>automatique</a:t>
          </a:r>
          <a:r>
            <a:rPr lang="en-GB" sz="1600" kern="1200" dirty="0" smtClean="0"/>
            <a:t>.</a:t>
          </a:r>
          <a:endParaRPr lang="fr-FR" sz="1600" kern="1200" dirty="0"/>
        </a:p>
      </dsp:txBody>
      <dsp:txXfrm>
        <a:off x="429569" y="1113643"/>
        <a:ext cx="1257138" cy="619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7292B-E2BF-B44B-9B6E-D9AB8649A9B6}" type="datetimeFigureOut">
              <a:rPr lang="fr-FR" smtClean="0"/>
              <a:t>20/06/17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C85AE-5638-734B-902B-B4DF8F6CE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29115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393A6-EBF4-9848-88C4-7EF05920F062}" type="datetimeFigureOut">
              <a:rPr lang="fr-FR" smtClean="0"/>
              <a:t>20/06/17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82910-CE8D-884B-9B0C-6207C3B2922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21666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Bonjour</a:t>
            </a:r>
            <a:r>
              <a:rPr lang="fr-FR" baseline="0" dirty="0" smtClean="0"/>
              <a:t> , mon nom est thibault Brisebarre actuellement en licence professionnel Automatique et Réseaux Industriel </a:t>
            </a:r>
          </a:p>
          <a:p>
            <a:endParaRPr lang="fr-FR" baseline="0" dirty="0" smtClean="0"/>
          </a:p>
          <a:p>
            <a:r>
              <a:rPr lang="fr-FR" baseline="0" dirty="0" smtClean="0"/>
              <a:t>Je suis titulaire d’un BTS Système numériques option électronique</a:t>
            </a:r>
          </a:p>
          <a:p>
            <a:endParaRPr lang="fr-FR" baseline="0" dirty="0" smtClean="0"/>
          </a:p>
          <a:p>
            <a:r>
              <a:rPr lang="fr-FR" baseline="0" dirty="0" smtClean="0"/>
              <a:t>J’ai pu effectuer un contrat de professionnalisation avec L’entreprise </a:t>
            </a:r>
            <a:r>
              <a:rPr lang="fr-FR" baseline="0" dirty="0" err="1" smtClean="0"/>
              <a:t>Modern’Incendie</a:t>
            </a:r>
            <a:r>
              <a:rPr lang="fr-FR" baseline="0" dirty="0" smtClean="0"/>
              <a:t>.</a:t>
            </a:r>
          </a:p>
          <a:p>
            <a:endParaRPr lang="fr-FR" baseline="0" dirty="0" smtClean="0"/>
          </a:p>
          <a:p>
            <a:r>
              <a:rPr lang="fr-FR" baseline="0" dirty="0" smtClean="0"/>
              <a:t>Dans la présentation qui suit je vais vous présenter ma période en entreprise 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endParaRPr lang="fr-FR" baseline="0" dirty="0" smtClean="0"/>
          </a:p>
          <a:p>
            <a:endParaRPr lang="fr-FR" baseline="0" dirty="0" smtClean="0"/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82910-CE8D-884B-9B0C-6207C3B2922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244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(23/05/17 14:10) -----</a:t>
            </a:r>
          </a:p>
          <a:p>
            <a:r>
              <a:rPr lang="fr-FR"/>
              <a:t>blalllll</a:t>
            </a:r>
          </a:p>
          <a:p>
            <a:r>
              <a:rPr lang="fr-FR"/>
              <a:t>efazqf</a:t>
            </a:r>
          </a:p>
          <a:p>
            <a:endParaRPr lang="fr-FR"/>
          </a:p>
          <a:p>
            <a:r>
              <a:rPr lang="fr-FR"/>
              <a:t>----- Notes de la réunion (19/06/17 08:58) -----</a:t>
            </a:r>
          </a:p>
          <a:p>
            <a:r>
              <a:rPr lang="fr-FR"/>
              <a:t>orqoj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82910-CE8D-884B-9B0C-6207C3B2922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0692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82910-CE8D-884B-9B0C-6207C3B2922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5518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FA0AF-3E5A-4BC4-B475-72202147957F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FA0AF-3E5A-4BC4-B475-72202147957F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FA0AF-3E5A-4BC4-B475-72202147957F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FA0AF-3E5A-4BC4-B475-72202147957F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FA0AF-3E5A-4BC4-B475-72202147957F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FA0AF-3E5A-4BC4-B475-72202147957F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FA0AF-3E5A-4BC4-B475-72202147957F}" type="slidenum">
              <a:rPr lang="fr-FR" smtClean="0"/>
              <a:pPr/>
              <a:t>‹#›</a:t>
            </a:fld>
            <a:endParaRPr lang="fr-FR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FA0AF-3E5A-4BC4-B475-72202147957F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FA0AF-3E5A-4BC4-B475-72202147957F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FA0AF-3E5A-4BC4-B475-72202147957F}" type="slidenum">
              <a:rPr lang="fr-FR" smtClean="0"/>
              <a:pPr/>
              <a:t>‹#›</a:t>
            </a:fld>
            <a:endParaRPr lang="fr-FR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FA0AF-3E5A-4BC4-B475-72202147957F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DE3FA0AF-3E5A-4BC4-B475-72202147957F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9.jpe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12.jpe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11.jpe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1.wdp"/><Relationship Id="rId5" Type="http://schemas.openxmlformats.org/officeDocument/2006/relationships/image" Target="../media/image24.png"/><Relationship Id="rId6" Type="http://schemas.microsoft.com/office/2007/relationships/hdphoto" Target="../media/hdphoto2.wdp"/><Relationship Id="rId7" Type="http://schemas.openxmlformats.org/officeDocument/2006/relationships/image" Target="../media/image25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9.xml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9.xml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9.xml"/><Relationship Id="rId3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9.xml"/><Relationship Id="rId3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9.xml"/><Relationship Id="rId3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9.xml"/><Relationship Id="rId3" Type="http://schemas.openxmlformats.org/officeDocument/2006/relationships/image" Target="../media/image3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9.xml"/><Relationship Id="rId3" Type="http://schemas.openxmlformats.org/officeDocument/2006/relationships/image" Target="../media/image3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tags" Target="../tags/tag24.xml"/><Relationship Id="rId2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tags" Target="../tags/tag25.xml"/><Relationship Id="rId2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Layout" Target="../slideLayouts/slideLayout9.xml"/><Relationship Id="rId3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slideLayout" Target="../slideLayouts/slideLayout9.xml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9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99592" y="476672"/>
            <a:ext cx="7264288" cy="1800200"/>
          </a:xfrm>
        </p:spPr>
        <p:txBody>
          <a:bodyPr/>
          <a:lstStyle/>
          <a:p>
            <a:pPr algn="ctr"/>
            <a:r>
              <a:rPr lang="fr-FR" sz="5400" b="1" u="sng" dirty="0" smtClean="0">
                <a:solidFill>
                  <a:schemeClr val="bg1"/>
                </a:solidFill>
              </a:rPr>
              <a:t>Présentation de stage </a:t>
            </a:r>
            <a:endParaRPr lang="fr-FR" sz="5400" b="1" u="sng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179512" y="5805264"/>
            <a:ext cx="8280920" cy="484252"/>
          </a:xfrm>
        </p:spPr>
        <p:txBody>
          <a:bodyPr numCol="1">
            <a:noAutofit/>
          </a:bodyPr>
          <a:lstStyle/>
          <a:p>
            <a:r>
              <a:rPr lang="en-US" sz="1600" dirty="0" smtClean="0"/>
              <a:t>                                                        | Thibault Brisebarre | </a:t>
            </a:r>
            <a:endParaRPr lang="fr-FR" sz="1600" dirty="0"/>
          </a:p>
        </p:txBody>
      </p:sp>
      <p:sp>
        <p:nvSpPr>
          <p:cNvPr id="22530" name="AutoShape 2" descr="Résultats de recherche d'images pour « premier mac »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22532" name="AutoShape 4" descr="Résultats de recherche d'images pour « premier mac »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03/09/17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 smtClean="0"/>
              <a:t>Modern'incendie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2552490"/>
      </p:ext>
    </p:extLst>
  </p:cSld>
  <p:clrMapOvr>
    <a:masterClrMapping/>
  </p:clrMapOvr>
  <p:transition xmlns:p14="http://schemas.microsoft.com/office/powerpoint/2010/main" spd="slow" advTm="25302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Arial Black" pitchFamily="34" charset="0"/>
                <a:cs typeface="Andalus" pitchFamily="18" charset="-78"/>
              </a:rPr>
              <a:t>Détection incendie </a:t>
            </a:r>
            <a:endParaRPr lang="fr-FR" sz="2000" b="1" dirty="0">
              <a:solidFill>
                <a:schemeClr val="bg1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83568" y="692696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115616" y="620688"/>
            <a:ext cx="379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Nous avons trois type de détection: 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40768"/>
            <a:ext cx="2023562" cy="1328316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115616" y="1268760"/>
            <a:ext cx="2494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1- Détection ponctuel : </a:t>
            </a:r>
            <a:endParaRPr lang="fr-FR" u="sng" dirty="0"/>
          </a:p>
        </p:txBody>
      </p:sp>
      <p:pic>
        <p:nvPicPr>
          <p:cNvPr id="19" name="Image 18" descr="Macintosh HD:Users:thibault:Desktop:thermiqu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268760"/>
            <a:ext cx="2232248" cy="151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 19" descr="Macintosh HD:Users:thibault:Desktop:Principe_de_fonctionnement_detecteur_de_fumee_bis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4896544" cy="280831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907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804"/>
    </mc:Choice>
    <mc:Fallback xmlns="">
      <p:transition xmlns:p14="http://schemas.microsoft.com/office/powerpoint/2010/main" advTm="2680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Arial Black" pitchFamily="34" charset="0"/>
                <a:cs typeface="Andalus" pitchFamily="18" charset="-78"/>
              </a:rPr>
              <a:t>Détection incendie </a:t>
            </a:r>
            <a:endParaRPr lang="fr-FR" sz="2000" b="1" dirty="0">
              <a:solidFill>
                <a:schemeClr val="bg1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83568" y="692696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115616" y="620688"/>
            <a:ext cx="379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Nous avons trois type de détection: 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187624" y="1340768"/>
            <a:ext cx="282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2-Detection par aspiration  </a:t>
            </a:r>
            <a:endParaRPr lang="fr-FR" u="sng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340768"/>
            <a:ext cx="1980375" cy="1296144"/>
          </a:xfrm>
          <a:prstGeom prst="rect">
            <a:avLst/>
          </a:prstGeom>
        </p:spPr>
      </p:pic>
      <p:pic>
        <p:nvPicPr>
          <p:cNvPr id="19" name="Image 18" descr="Macintosh HD:Users:thibault:Desktop:detection-par-aspirtion-vesda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429000"/>
            <a:ext cx="4680520" cy="208823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37500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Arial Black" pitchFamily="34" charset="0"/>
                <a:cs typeface="Andalus" pitchFamily="18" charset="-78"/>
              </a:rPr>
              <a:t>Détection incendie </a:t>
            </a:r>
            <a:endParaRPr lang="fr-FR" sz="2000" b="1" dirty="0">
              <a:solidFill>
                <a:schemeClr val="bg1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83568" y="692696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115616" y="620688"/>
            <a:ext cx="379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Nous avons trois type de détection: 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1187624" y="1340768"/>
            <a:ext cx="21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3-Détection linéaire</a:t>
            </a:r>
            <a:endParaRPr lang="fr-FR" u="sng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340768"/>
            <a:ext cx="2006205" cy="1296144"/>
          </a:xfrm>
          <a:prstGeom prst="rect">
            <a:avLst/>
          </a:prstGeom>
        </p:spPr>
      </p:pic>
      <p:pic>
        <p:nvPicPr>
          <p:cNvPr id="19" name="Image 18" descr="Macintosh HD:Users:thibault:Desktop:lneaire.tif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96952"/>
            <a:ext cx="4837931" cy="28713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/>
          <p:cNvSpPr txBox="1"/>
          <p:nvPr/>
        </p:nvSpPr>
        <p:spPr>
          <a:xfrm>
            <a:off x="698500" y="32385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3750058"/>
      </p:ext>
    </p:extLst>
  </p:cSld>
  <p:clrMapOvr>
    <a:masterClrMapping/>
  </p:clrMapOvr>
  <p:transition xmlns:p14="http://schemas.microsoft.com/office/powerpoint/2010/main" advTm="151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Arial Black" pitchFamily="34" charset="0"/>
                <a:cs typeface="Andalus" pitchFamily="18" charset="-78"/>
              </a:rPr>
              <a:t>Évacuation des personnes</a:t>
            </a:r>
            <a:endParaRPr lang="fr-FR" sz="2000" b="1" dirty="0">
              <a:solidFill>
                <a:schemeClr val="bg1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pic>
        <p:nvPicPr>
          <p:cNvPr id="9" name="Image 8" descr="Macintosh HD:Users:thibault:Desktop:baes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" t="13977" r="6935" b="15592"/>
          <a:stretch/>
        </p:blipFill>
        <p:spPr bwMode="auto">
          <a:xfrm>
            <a:off x="6300192" y="3861048"/>
            <a:ext cx="2332990" cy="12573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 9" descr="Macintosh HD:Users:thibault:Desktop:225_225_False_False_rolp lx red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908720"/>
            <a:ext cx="148653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ZoneTexte 10"/>
          <p:cNvSpPr txBox="1"/>
          <p:nvPr/>
        </p:nvSpPr>
        <p:spPr>
          <a:xfrm>
            <a:off x="755576" y="1196752"/>
            <a:ext cx="23775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Signaler le feu :</a:t>
            </a:r>
          </a:p>
          <a:p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Diffuseur sonore 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Diffuseur lumineux  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55576" y="3717032"/>
            <a:ext cx="2366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Indiquer l’évacuation: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899592" y="4149080"/>
            <a:ext cx="5112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Blocs autonomes d'éclairage de sécurité (</a:t>
            </a:r>
            <a:r>
              <a:rPr lang="fr-FR" dirty="0" smtClean="0"/>
              <a:t>BAES)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308495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</a:rPr>
              <a:t>Compartimentage</a:t>
            </a:r>
            <a:endParaRPr lang="fr-FR" sz="2000" b="1" dirty="0">
              <a:solidFill>
                <a:schemeClr val="bg1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pic>
        <p:nvPicPr>
          <p:cNvPr id="9" name="Image 8" descr="comparaison_compartiment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284984"/>
            <a:ext cx="5518174" cy="2736304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-36512" y="548680"/>
            <a:ext cx="656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Le compartimentage est possible grâce aux portes coupe feu :</a:t>
            </a:r>
            <a:endParaRPr lang="fr-FR" dirty="0"/>
          </a:p>
        </p:txBody>
      </p:sp>
      <p:pic>
        <p:nvPicPr>
          <p:cNvPr id="11" name="Image 10" descr="Macintosh HD:Users:thibault:Desktop:cp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2"/>
          <a:stretch/>
        </p:blipFill>
        <p:spPr bwMode="auto">
          <a:xfrm>
            <a:off x="5940152" y="980729"/>
            <a:ext cx="2824619" cy="29523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51520" y="2492896"/>
            <a:ext cx="467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Ses portes coupe feu permettent de pouvoir </a:t>
            </a:r>
          </a:p>
          <a:p>
            <a:r>
              <a:rPr lang="fr-FR" dirty="0" smtClean="0"/>
              <a:t>contenir le feu dans une zone :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308495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FFFFFF"/>
                </a:solidFill>
              </a:rPr>
              <a:t>Désenfumage 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pic>
        <p:nvPicPr>
          <p:cNvPr id="10" name="Image 9" descr="Macintosh HD:Users:thibault:Desktop:Optone.HphoQ8.jpg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3" b="99256" l="1000" r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980728"/>
            <a:ext cx="1147445" cy="19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 descr="Macintosh HD:Users:thibault:Desktop:trappe-desenfumage.jpg"/>
          <p:cNvPicPr/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7750" l="10000" r="92813">
                        <a14:foregroundMark x1="31313" y1="58583" x2="31313" y2="58583"/>
                        <a14:foregroundMark x1="15313" y1="23083" x2="15313" y2="23083"/>
                        <a14:foregroundMark x1="16438" y1="26167" x2="30562" y2="74333"/>
                        <a14:foregroundMark x1="17563" y1="22333" x2="42438" y2="65833"/>
                        <a14:foregroundMark x1="34500" y1="78667" x2="76063" y2="94500"/>
                        <a14:foregroundMark x1="43188" y1="21333" x2="48125" y2="36417"/>
                        <a14:foregroundMark x1="77375" y1="91500" x2="90750" y2="74333"/>
                        <a14:foregroundMark x1="87375" y1="75917" x2="87375" y2="75917"/>
                        <a14:foregroundMark x1="82438" y1="81417" x2="82438" y2="81417"/>
                        <a14:foregroundMark x1="89813" y1="72333" x2="89813" y2="72333"/>
                        <a14:foregroundMark x1="91125" y1="70833" x2="91125" y2="70833"/>
                        <a14:backgroundMark x1="68500" y1="22583" x2="68500" y2="22583"/>
                        <a14:backgroundMark x1="76063" y1="20583" x2="76063" y2="20583"/>
                        <a14:backgroundMark x1="89438" y1="13833" x2="69813" y2="34167"/>
                        <a14:backgroundMark x1="61687" y1="22083" x2="51500" y2="40167"/>
                        <a14:backgroundMark x1="49063" y1="33167" x2="47938" y2="25167"/>
                        <a14:backgroundMark x1="91500" y1="76917" x2="77938" y2="97250"/>
                        <a14:backgroundMark x1="27000" y1="80417" x2="75500" y2="9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77" t="16585" r="8110"/>
          <a:stretch/>
        </p:blipFill>
        <p:spPr bwMode="auto">
          <a:xfrm>
            <a:off x="5796136" y="1484784"/>
            <a:ext cx="1761490" cy="13531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179512" y="1124744"/>
            <a:ext cx="4824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 désenfumage est possible grâce à</a:t>
            </a:r>
          </a:p>
          <a:p>
            <a:r>
              <a:rPr lang="fr-FR" dirty="0" smtClean="0"/>
              <a:t>des amenés d’air par des trappes en façade et des ouvrant de toi 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67544" y="2780928"/>
            <a:ext cx="5201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Rappel : </a:t>
            </a:r>
            <a:r>
              <a:rPr lang="en-GB" dirty="0"/>
              <a:t>80 % des </a:t>
            </a:r>
            <a:r>
              <a:rPr lang="en-GB" dirty="0" err="1"/>
              <a:t>décès</a:t>
            </a:r>
            <a:r>
              <a:rPr lang="en-GB" dirty="0"/>
              <a:t> </a:t>
            </a:r>
            <a:r>
              <a:rPr lang="en-GB" dirty="0" err="1"/>
              <a:t>sont</a:t>
            </a:r>
            <a:r>
              <a:rPr lang="en-GB" dirty="0"/>
              <a:t> </a:t>
            </a:r>
            <a:r>
              <a:rPr lang="en-GB" dirty="0" err="1"/>
              <a:t>dus</a:t>
            </a:r>
            <a:r>
              <a:rPr lang="en-GB" dirty="0"/>
              <a:t> </a:t>
            </a:r>
            <a:r>
              <a:rPr lang="en-GB" dirty="0" err="1"/>
              <a:t>à</a:t>
            </a:r>
            <a:r>
              <a:rPr lang="en-GB" dirty="0"/>
              <a:t> </a:t>
            </a:r>
            <a:r>
              <a:rPr lang="en-GB" dirty="0" err="1" smtClean="0"/>
              <a:t>l’intoxication</a:t>
            </a:r>
            <a:r>
              <a:rPr lang="fr-FR" dirty="0" smtClean="0"/>
              <a:t> </a:t>
            </a:r>
            <a:endParaRPr lang="fr-FR" dirty="0"/>
          </a:p>
          <a:p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14" name="Image 13" descr="Macintosh HD:Users:thibault:Desktop:desenfumage-naturel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356992"/>
            <a:ext cx="4789795" cy="246481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308495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Extinction automatique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pic>
        <p:nvPicPr>
          <p:cNvPr id="16" name="Image 15" descr="Macintosh HD:Users:thibault:Desktop:extinction gaz.tif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276872"/>
            <a:ext cx="6031865" cy="35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/>
          <p:cNvSpPr txBox="1"/>
          <p:nvPr/>
        </p:nvSpPr>
        <p:spPr>
          <a:xfrm>
            <a:off x="899592" y="1412776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Exemple d’extinction automatique: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916283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fr-FR" b="1" dirty="0">
                <a:solidFill>
                  <a:srgbClr val="FFFFFF"/>
                </a:solidFill>
              </a:rPr>
              <a:t>Centrale conventionnel / adressable</a:t>
            </a:r>
          </a:p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automatique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pic>
        <p:nvPicPr>
          <p:cNvPr id="9" name="Image 8" descr="Macintosh HD:Users:thibault:Desktop:conventionnel.tif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29000"/>
            <a:ext cx="6832600" cy="15614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/>
          <p:cNvSpPr txBox="1"/>
          <p:nvPr/>
        </p:nvSpPr>
        <p:spPr>
          <a:xfrm>
            <a:off x="539552" y="908720"/>
            <a:ext cx="267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Centrale conventionnel :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254125" y="1603375"/>
            <a:ext cx="5982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 smtClean="0"/>
              <a:t>Résistance de fin de ligne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Détection d’anomalie / feu par ligne  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539552" y="908720"/>
            <a:ext cx="213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Centrale adressée: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2195736" y="2420888"/>
            <a:ext cx="5982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 smtClean="0"/>
              <a:t>Ligne deviennent des bus  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Détecteur intelligent 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Détection d’anomalie / feu point par point  </a:t>
            </a:r>
            <a:endParaRPr lang="fr-FR" dirty="0"/>
          </a:p>
        </p:txBody>
      </p:sp>
      <p:pic>
        <p:nvPicPr>
          <p:cNvPr id="13" name="Image 12" descr="Macintosh HD:Users:thibault:Desktop:adressé.tif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01008"/>
            <a:ext cx="6832600" cy="196215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159257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 build="allAtOnce"/>
      <p:bldP spid="5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Maintenance et vérification 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pic>
        <p:nvPicPr>
          <p:cNvPr id="9" name="Image 8" descr="Macintosh HD:Users:thibault:Desktop:detecter pannes .tif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6895584" cy="36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971600" y="764704"/>
            <a:ext cx="5832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schemas </a:t>
            </a:r>
            <a:r>
              <a:rPr lang="en-GB" dirty="0"/>
              <a:t>avec les </a:t>
            </a:r>
            <a:r>
              <a:rPr lang="en-GB" dirty="0" smtClean="0"/>
              <a:t>derangements </a:t>
            </a:r>
            <a:r>
              <a:rPr lang="en-GB" dirty="0"/>
              <a:t>les plus </a:t>
            </a:r>
            <a:r>
              <a:rPr lang="en-GB" dirty="0" smtClean="0"/>
              <a:t>frequents: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755576" y="5085184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Apres contrôle de l’exploitant si le dérangement </a:t>
            </a:r>
            <a:r>
              <a:rPr lang="fr-FR" dirty="0" smtClean="0"/>
              <a:t>persiste </a:t>
            </a:r>
            <a:r>
              <a:rPr lang="fr-FR" dirty="0" smtClean="0"/>
              <a:t>notre entreprise devras intervenir par téléphone ou en ce déplaçant 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159257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Maintenance et vérification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395536" y="3501008"/>
            <a:ext cx="6174432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-</a:t>
            </a:r>
            <a:r>
              <a:rPr lang="en-GB" dirty="0"/>
              <a:t>Test des batteries et </a:t>
            </a:r>
            <a:r>
              <a:rPr lang="en-GB" dirty="0" smtClean="0"/>
              <a:t>alimentations </a:t>
            </a:r>
            <a:r>
              <a:rPr lang="en-GB" dirty="0"/>
              <a:t>de </a:t>
            </a:r>
            <a:r>
              <a:rPr lang="en-GB" dirty="0" err="1"/>
              <a:t>secours</a:t>
            </a:r>
            <a:r>
              <a:rPr lang="en-GB" dirty="0"/>
              <a:t>.</a:t>
            </a:r>
            <a:endParaRPr lang="fr-FR" dirty="0"/>
          </a:p>
          <a:p>
            <a:r>
              <a:rPr lang="en-GB" dirty="0"/>
              <a:t>-Test de </a:t>
            </a:r>
            <a:r>
              <a:rPr lang="en-GB" dirty="0" err="1"/>
              <a:t>toutes</a:t>
            </a:r>
            <a:r>
              <a:rPr lang="en-GB" dirty="0"/>
              <a:t> les zones de </a:t>
            </a:r>
            <a:r>
              <a:rPr lang="en-GB" dirty="0" err="1"/>
              <a:t>désenfumage</a:t>
            </a:r>
            <a:r>
              <a:rPr lang="en-GB" dirty="0"/>
              <a:t> et de </a:t>
            </a:r>
            <a:r>
              <a:rPr lang="en-GB" dirty="0" err="1"/>
              <a:t>compartimentage</a:t>
            </a:r>
            <a:r>
              <a:rPr lang="en-GB" dirty="0"/>
              <a:t>.</a:t>
            </a:r>
            <a:endParaRPr lang="fr-FR" dirty="0"/>
          </a:p>
          <a:p>
            <a:r>
              <a:rPr lang="en-GB" dirty="0"/>
              <a:t>-Test des </a:t>
            </a:r>
            <a:r>
              <a:rPr lang="en-GB" dirty="0" err="1"/>
              <a:t>sirenes</a:t>
            </a:r>
            <a:r>
              <a:rPr lang="en-GB" dirty="0"/>
              <a:t>.</a:t>
            </a:r>
            <a:endParaRPr lang="fr-FR" dirty="0"/>
          </a:p>
          <a:p>
            <a:r>
              <a:rPr lang="en-GB" dirty="0"/>
              <a:t>-Nous </a:t>
            </a:r>
            <a:r>
              <a:rPr lang="en-GB" dirty="0" err="1"/>
              <a:t>éffectuons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formation SSI au personnel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fois</a:t>
            </a:r>
            <a:r>
              <a:rPr lang="en-GB" dirty="0"/>
              <a:t> par an et par exploitation.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6917" y="692696"/>
            <a:ext cx="90588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Il est obligatoire d’effectuer une vérification/an du système de sécurité incendie pour</a:t>
            </a:r>
          </a:p>
          <a:p>
            <a:r>
              <a:rPr lang="fr-FR" dirty="0" smtClean="0"/>
              <a:t> les ERP.</a:t>
            </a:r>
          </a:p>
          <a:p>
            <a:r>
              <a:rPr lang="fr-FR" dirty="0" smtClean="0"/>
              <a:t> </a:t>
            </a:r>
          </a:p>
          <a:p>
            <a:endParaRPr lang="fr-FR" dirty="0"/>
          </a:p>
          <a:p>
            <a:r>
              <a:rPr lang="fr-FR" dirty="0" smtClean="0"/>
              <a:t>-En fonction de la catégorie et du type de l’établissement  plusieurs vérification</a:t>
            </a:r>
          </a:p>
          <a:p>
            <a:r>
              <a:rPr lang="fr-FR" dirty="0" smtClean="0"/>
              <a:t> du système de sécurité incendie par sont faite </a:t>
            </a:r>
          </a:p>
          <a:p>
            <a:endParaRPr lang="fr-FR" dirty="0" smtClean="0"/>
          </a:p>
          <a:p>
            <a:r>
              <a:rPr lang="fr-FR" dirty="0" smtClean="0"/>
              <a:t>Une vérification complète ce déroule comme ceci : </a:t>
            </a:r>
            <a:endParaRPr lang="fr-FR" dirty="0"/>
          </a:p>
        </p:txBody>
      </p:sp>
      <p:pic>
        <p:nvPicPr>
          <p:cNvPr id="5" name="Image 4" descr="tes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564904"/>
            <a:ext cx="2489200" cy="3251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5536" y="3140968"/>
            <a:ext cx="3071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-Test de </a:t>
            </a:r>
            <a:r>
              <a:rPr lang="fr-FR" dirty="0" smtClean="0"/>
              <a:t>tous</a:t>
            </a:r>
            <a:r>
              <a:rPr lang="en-GB" dirty="0" smtClean="0"/>
              <a:t> </a:t>
            </a:r>
            <a:r>
              <a:rPr lang="en-GB" dirty="0"/>
              <a:t>les </a:t>
            </a:r>
            <a:r>
              <a:rPr lang="en-GB" dirty="0" err="1" smtClean="0"/>
              <a:t>détecteurs</a:t>
            </a:r>
            <a:r>
              <a:rPr lang="en-GB" dirty="0"/>
              <a:t>.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1592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Arial Black" pitchFamily="34" charset="0"/>
                <a:cs typeface="Andalus" pitchFamily="18" charset="-78"/>
              </a:rPr>
              <a:t>sommaire</a:t>
            </a:r>
            <a:endParaRPr lang="fr-FR" sz="2000" b="1" dirty="0">
              <a:solidFill>
                <a:schemeClr val="bg1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187624" y="476672"/>
            <a:ext cx="359092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1- Présentation de l’entreprise </a:t>
            </a:r>
          </a:p>
          <a:p>
            <a:r>
              <a:rPr lang="fr-FR" sz="1400" b="1" dirty="0" smtClean="0"/>
              <a:t>2-Localisation </a:t>
            </a:r>
          </a:p>
          <a:p>
            <a:r>
              <a:rPr lang="fr-FR" sz="1400" b="1" dirty="0" smtClean="0"/>
              <a:t>3-Sécurité incendie </a:t>
            </a:r>
          </a:p>
          <a:p>
            <a:r>
              <a:rPr lang="fr-FR" sz="1400" b="1" dirty="0"/>
              <a:t>	</a:t>
            </a:r>
            <a:r>
              <a:rPr lang="fr-FR" sz="1400" b="1" dirty="0" smtClean="0"/>
              <a:t>-</a:t>
            </a:r>
            <a:r>
              <a:rPr lang="fr-FR" sz="1400" dirty="0" smtClean="0"/>
              <a:t>Quelques chiffres</a:t>
            </a:r>
            <a:endParaRPr lang="fr-FR" sz="1400" b="1" dirty="0"/>
          </a:p>
          <a:p>
            <a:pPr marL="285750" indent="-285750">
              <a:buFont typeface="Arial"/>
              <a:buChar char="•"/>
            </a:pP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755576" y="1340768"/>
            <a:ext cx="45720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sz="1400" b="1" dirty="0" smtClean="0"/>
              <a:t>4-système </a:t>
            </a:r>
            <a:r>
              <a:rPr lang="fr-FR" sz="1400" b="1" dirty="0"/>
              <a:t>de sécurité </a:t>
            </a:r>
            <a:r>
              <a:rPr lang="fr-FR" sz="1400" b="1" dirty="0" smtClean="0"/>
              <a:t>incendie</a:t>
            </a:r>
          </a:p>
          <a:p>
            <a:pPr lvl="1"/>
            <a:r>
              <a:rPr lang="fr-FR" sz="1400" b="1" dirty="0"/>
              <a:t>	 </a:t>
            </a:r>
            <a:r>
              <a:rPr lang="fr-FR" sz="1400" b="1" dirty="0" smtClean="0"/>
              <a:t>        </a:t>
            </a:r>
            <a:r>
              <a:rPr lang="fr-FR" sz="1400" dirty="0" smtClean="0"/>
              <a:t> SDI/CMSI </a:t>
            </a:r>
          </a:p>
          <a:p>
            <a:pPr lvl="2"/>
            <a:r>
              <a:rPr lang="fr-FR" sz="1400" dirty="0"/>
              <a:t> </a:t>
            </a:r>
            <a:r>
              <a:rPr lang="fr-FR" sz="1400" dirty="0" smtClean="0"/>
              <a:t>         SDI + CMSI</a:t>
            </a:r>
          </a:p>
          <a:p>
            <a:pPr lvl="1"/>
            <a:r>
              <a:rPr lang="fr-FR" sz="1400" b="1" dirty="0" smtClean="0"/>
              <a:t>5-Mode </a:t>
            </a:r>
            <a:r>
              <a:rPr lang="fr-FR" sz="1400" b="1" dirty="0"/>
              <a:t>de détection </a:t>
            </a:r>
            <a:r>
              <a:rPr lang="fr-FR" sz="1400" b="1" dirty="0" smtClean="0"/>
              <a:t>incendie</a:t>
            </a:r>
          </a:p>
          <a:p>
            <a:pPr lvl="2"/>
            <a:r>
              <a:rPr lang="fr-FR" sz="1400" dirty="0"/>
              <a:t> </a:t>
            </a:r>
            <a:r>
              <a:rPr lang="fr-FR" sz="1400" dirty="0" smtClean="0"/>
              <a:t>         Détection ponctuel</a:t>
            </a:r>
          </a:p>
          <a:p>
            <a:pPr lvl="2"/>
            <a:r>
              <a:rPr lang="fr-FR" sz="1400" dirty="0" smtClean="0"/>
              <a:t>          Détection par aspiration </a:t>
            </a:r>
          </a:p>
          <a:p>
            <a:pPr lvl="2"/>
            <a:r>
              <a:rPr lang="fr-FR" sz="1400" dirty="0" smtClean="0"/>
              <a:t>          Détection linéaire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55576" y="2852936"/>
            <a:ext cx="4572000" cy="32932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fr-FR" sz="1400" b="1" dirty="0" smtClean="0"/>
              <a:t>6-Evacuation </a:t>
            </a:r>
          </a:p>
          <a:p>
            <a:pPr lvl="1"/>
            <a:r>
              <a:rPr lang="fr-FR" sz="1400" b="1" dirty="0" smtClean="0"/>
              <a:t>7-Compartimentage </a:t>
            </a:r>
            <a:endParaRPr lang="fr-FR" sz="1400" b="1" dirty="0"/>
          </a:p>
          <a:p>
            <a:pPr lvl="1"/>
            <a:r>
              <a:rPr lang="fr-FR" sz="1400" b="1" dirty="0" smtClean="0"/>
              <a:t>8-Désenfumage </a:t>
            </a:r>
            <a:endParaRPr lang="fr-FR" sz="1400" b="1" dirty="0"/>
          </a:p>
          <a:p>
            <a:pPr lvl="1"/>
            <a:r>
              <a:rPr lang="fr-FR" sz="1400" b="1" dirty="0" smtClean="0"/>
              <a:t>9-Centrale </a:t>
            </a:r>
            <a:r>
              <a:rPr lang="fr-FR" sz="1400" b="1" dirty="0"/>
              <a:t>conventionnel / </a:t>
            </a:r>
            <a:r>
              <a:rPr lang="fr-FR" sz="1400" b="1" dirty="0" smtClean="0"/>
              <a:t>adressable</a:t>
            </a:r>
          </a:p>
          <a:p>
            <a:pPr lvl="1"/>
            <a:r>
              <a:rPr lang="fr-FR" sz="1400" b="1" dirty="0" smtClean="0"/>
              <a:t>10-Maintenance et vérification </a:t>
            </a:r>
          </a:p>
          <a:p>
            <a:pPr lvl="1"/>
            <a:r>
              <a:rPr lang="fr-FR" sz="1400" b="1" dirty="0" smtClean="0"/>
              <a:t>11-Systeme anti-intrusion </a:t>
            </a:r>
          </a:p>
          <a:p>
            <a:pPr lvl="1"/>
            <a:r>
              <a:rPr lang="fr-FR" sz="1400" b="1" dirty="0" smtClean="0"/>
              <a:t>12-Contrôle d’accès </a:t>
            </a:r>
          </a:p>
          <a:p>
            <a:pPr lvl="1"/>
            <a:r>
              <a:rPr lang="fr-FR" sz="1400" b="1" dirty="0" smtClean="0"/>
              <a:t>13-Projet </a:t>
            </a:r>
          </a:p>
          <a:p>
            <a:pPr lvl="2"/>
            <a:r>
              <a:rPr lang="fr-FR" sz="1400" dirty="0"/>
              <a:t> </a:t>
            </a:r>
            <a:r>
              <a:rPr lang="fr-FR" sz="1400" dirty="0" smtClean="0"/>
              <a:t>          Etude </a:t>
            </a:r>
          </a:p>
          <a:p>
            <a:pPr lvl="2"/>
            <a:r>
              <a:rPr lang="fr-FR" sz="1400" dirty="0" smtClean="0"/>
              <a:t>           Exécution</a:t>
            </a:r>
          </a:p>
          <a:p>
            <a:pPr lvl="2"/>
            <a:r>
              <a:rPr lang="fr-FR" sz="1400" dirty="0" smtClean="0"/>
              <a:t>           Livraison </a:t>
            </a:r>
          </a:p>
          <a:p>
            <a:pPr lvl="2"/>
            <a:endParaRPr lang="fr-FR" dirty="0" smtClean="0"/>
          </a:p>
          <a:p>
            <a:pPr marL="1200150" lvl="2" indent="-285750">
              <a:buFont typeface="Courier New"/>
              <a:buChar char="o"/>
            </a:pPr>
            <a:endParaRPr lang="fr-FR" dirty="0" smtClean="0"/>
          </a:p>
          <a:p>
            <a:pPr marL="742950" lvl="1" indent="-285750">
              <a:buFont typeface="Arial"/>
              <a:buChar char="•"/>
            </a:pP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1187624" y="5229200"/>
            <a:ext cx="1521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 14- Conclusion </a:t>
            </a:r>
            <a:endParaRPr lang="fr-FR" sz="1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106529"/>
      </p:ext>
    </p:extLst>
  </p:cSld>
  <p:clrMapOvr>
    <a:masterClrMapping/>
  </p:clrMapOvr>
  <p:transition xmlns:p14="http://schemas.microsoft.com/office/powerpoint/2010/main" spd="slow" advTm="52859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Systeme</a:t>
            </a:r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 anti-intrusion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827584" y="620688"/>
            <a:ext cx="7125531" cy="2696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fr-FR" dirty="0" smtClean="0"/>
              <a:t>-Le </a:t>
            </a:r>
            <a:r>
              <a:rPr lang="fr-FR" dirty="0"/>
              <a:t>nombre de cambriolages ne cesse </a:t>
            </a:r>
            <a:r>
              <a:rPr lang="fr-FR" dirty="0" smtClean="0"/>
              <a:t>d’augmenter.</a:t>
            </a:r>
          </a:p>
          <a:p>
            <a:pPr>
              <a:lnSpc>
                <a:spcPct val="140000"/>
              </a:lnSpc>
            </a:pPr>
            <a:endParaRPr lang="fr-FR" dirty="0" smtClean="0"/>
          </a:p>
          <a:p>
            <a:pPr>
              <a:lnSpc>
                <a:spcPct val="140000"/>
              </a:lnSpc>
            </a:pPr>
            <a:r>
              <a:rPr lang="fr-FR" dirty="0" smtClean="0"/>
              <a:t>-Un </a:t>
            </a:r>
            <a:r>
              <a:rPr lang="fr-FR" dirty="0"/>
              <a:t>cambriolage toutes les minutes et demi </a:t>
            </a:r>
            <a:r>
              <a:rPr lang="fr-FR" dirty="0" smtClean="0"/>
              <a:t>en France.</a:t>
            </a:r>
          </a:p>
          <a:p>
            <a:pPr>
              <a:lnSpc>
                <a:spcPct val="140000"/>
              </a:lnSpc>
            </a:pPr>
            <a:endParaRPr lang="fr-FR" dirty="0" smtClean="0"/>
          </a:p>
          <a:p>
            <a:pPr>
              <a:lnSpc>
                <a:spcPct val="140000"/>
              </a:lnSpc>
            </a:pPr>
            <a:r>
              <a:rPr lang="fr-FR" dirty="0" smtClean="0"/>
              <a:t>-il </a:t>
            </a:r>
            <a:r>
              <a:rPr lang="fr-FR" dirty="0"/>
              <a:t>est donc </a:t>
            </a:r>
            <a:r>
              <a:rPr lang="fr-FR" dirty="0" smtClean="0"/>
              <a:t>normal d’investir </a:t>
            </a:r>
            <a:r>
              <a:rPr lang="fr-FR" dirty="0"/>
              <a:t>dans un système d’alarme anti-</a:t>
            </a:r>
            <a:r>
              <a:rPr lang="fr-FR" dirty="0" smtClean="0"/>
              <a:t>intrusion</a:t>
            </a:r>
          </a:p>
          <a:p>
            <a:pPr>
              <a:lnSpc>
                <a:spcPct val="140000"/>
              </a:lnSpc>
            </a:pPr>
            <a:r>
              <a:rPr lang="fr-FR" dirty="0" smtClean="0"/>
              <a:t>pour </a:t>
            </a:r>
            <a:r>
              <a:rPr lang="fr-FR" dirty="0"/>
              <a:t>protéger une </a:t>
            </a:r>
            <a:r>
              <a:rPr lang="fr-FR" dirty="0" smtClean="0"/>
              <a:t>entreprise ou </a:t>
            </a:r>
            <a:r>
              <a:rPr lang="fr-FR" dirty="0"/>
              <a:t>une maison !</a:t>
            </a:r>
          </a:p>
          <a:p>
            <a:endParaRPr lang="fr-FR" dirty="0"/>
          </a:p>
        </p:txBody>
      </p:sp>
      <p:pic>
        <p:nvPicPr>
          <p:cNvPr id="5" name="Image 4" descr="eviter-les-combriol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140968"/>
            <a:ext cx="5587897" cy="28715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159257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Systeme</a:t>
            </a:r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 anti-intrusion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pic>
        <p:nvPicPr>
          <p:cNvPr id="2" name="Image 1" descr="Shema Installations-anti intrus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00808"/>
            <a:ext cx="7556500" cy="4102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188544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Contrôle d’</a:t>
            </a:r>
            <a:r>
              <a:rPr lang="fr-FR" sz="2000" b="1" dirty="0" err="1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acces</a:t>
            </a:r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 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pic>
        <p:nvPicPr>
          <p:cNvPr id="2" name="Image 1" descr="Sans tit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880"/>
            <a:ext cx="9144000" cy="376648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267744" y="162880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smtClean="0"/>
              <a:t>UTL</a:t>
            </a:r>
            <a:endParaRPr lang="fr-FR" sz="2400" b="1" u="sng" dirty="0"/>
          </a:p>
        </p:txBody>
      </p:sp>
      <p:sp>
        <p:nvSpPr>
          <p:cNvPr id="5" name="Cadre 4"/>
          <p:cNvSpPr/>
          <p:nvPr/>
        </p:nvSpPr>
        <p:spPr>
          <a:xfrm>
            <a:off x="1979712" y="1484784"/>
            <a:ext cx="1296144" cy="864096"/>
          </a:xfrm>
          <a:prstGeom prst="frame">
            <a:avLst>
              <a:gd name="adj1" fmla="val 1286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1618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Contrôle d’</a:t>
            </a:r>
            <a:r>
              <a:rPr lang="fr-FR" sz="2000" b="1" dirty="0" err="1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acces</a:t>
            </a:r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 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pic>
        <p:nvPicPr>
          <p:cNvPr id="3" name="Image 2" descr="Sans titrekoko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916832"/>
            <a:ext cx="6408712" cy="36742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318098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Projet - Etude 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179512" y="692696"/>
            <a:ext cx="1544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Présentation: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39552" y="1124744"/>
            <a:ext cx="3788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err="1"/>
              <a:t>Arche</a:t>
            </a:r>
            <a:r>
              <a:rPr lang="en-GB" dirty="0"/>
              <a:t> Saint </a:t>
            </a:r>
            <a:r>
              <a:rPr lang="en-GB" dirty="0" err="1" smtClean="0"/>
              <a:t>Augustin</a:t>
            </a:r>
            <a:r>
              <a:rPr lang="en-GB" dirty="0" smtClean="0"/>
              <a:t> </a:t>
            </a:r>
            <a:r>
              <a:rPr lang="en-GB" dirty="0" err="1" smtClean="0"/>
              <a:t>à</a:t>
            </a:r>
            <a:r>
              <a:rPr lang="en-GB" dirty="0" smtClean="0"/>
              <a:t> Marseille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/>
              <a:t>Le SSI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à</a:t>
            </a:r>
            <a:r>
              <a:rPr lang="en-GB" dirty="0"/>
              <a:t> </a:t>
            </a:r>
            <a:r>
              <a:rPr lang="en-GB" dirty="0" err="1"/>
              <a:t>créer</a:t>
            </a:r>
            <a:r>
              <a:rPr lang="en-GB" dirty="0"/>
              <a:t> en </a:t>
            </a:r>
            <a:r>
              <a:rPr lang="en-GB" dirty="0" err="1"/>
              <a:t>totalité</a:t>
            </a:r>
            <a:r>
              <a:rPr lang="fr-FR" dirty="0"/>
              <a:t> </a:t>
            </a:r>
            <a:endParaRPr lang="fr-FR" dirty="0" smtClean="0"/>
          </a:p>
        </p:txBody>
      </p:sp>
      <p:sp>
        <p:nvSpPr>
          <p:cNvPr id="5" name="ZoneTexte 4"/>
          <p:cNvSpPr txBox="1"/>
          <p:nvPr/>
        </p:nvSpPr>
        <p:spPr>
          <a:xfrm>
            <a:off x="323528" y="2276872"/>
            <a:ext cx="225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Cahier des charges: 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539552" y="2852936"/>
            <a:ext cx="8712968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err="1"/>
              <a:t>Batiment</a:t>
            </a:r>
            <a:r>
              <a:rPr lang="en-GB" dirty="0"/>
              <a:t> de type J: Structure </a:t>
            </a:r>
            <a:r>
              <a:rPr lang="en-GB" dirty="0" err="1"/>
              <a:t>d’acceuil</a:t>
            </a:r>
            <a:r>
              <a:rPr lang="en-GB" dirty="0"/>
              <a:t> pour </a:t>
            </a:r>
            <a:r>
              <a:rPr lang="en-GB" dirty="0" err="1"/>
              <a:t>personnes</a:t>
            </a:r>
            <a:r>
              <a:rPr lang="en-GB" dirty="0"/>
              <a:t> </a:t>
            </a:r>
            <a:r>
              <a:rPr lang="en-GB" dirty="0" err="1"/>
              <a:t>agées</a:t>
            </a:r>
            <a:r>
              <a:rPr lang="en-GB" dirty="0"/>
              <a:t> </a:t>
            </a:r>
            <a:r>
              <a:rPr lang="en-GB" dirty="0" smtClean="0"/>
              <a:t>et </a:t>
            </a:r>
            <a:r>
              <a:rPr lang="en-GB" dirty="0" err="1" smtClean="0"/>
              <a:t>handicapées</a:t>
            </a: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D.M </a:t>
            </a:r>
            <a:r>
              <a:rPr lang="en-GB" dirty="0" err="1"/>
              <a:t>dans</a:t>
            </a:r>
            <a:r>
              <a:rPr lang="en-GB" dirty="0"/>
              <a:t> les circulations de </a:t>
            </a:r>
            <a:r>
              <a:rPr lang="en-GB" dirty="0" err="1"/>
              <a:t>chaque</a:t>
            </a:r>
            <a:r>
              <a:rPr lang="en-GB" dirty="0"/>
              <a:t> </a:t>
            </a:r>
            <a:r>
              <a:rPr lang="en-GB" dirty="0" err="1"/>
              <a:t>niveau</a:t>
            </a:r>
            <a:r>
              <a:rPr lang="en-GB" dirty="0"/>
              <a:t> </a:t>
            </a:r>
            <a:r>
              <a:rPr lang="en-GB" dirty="0" err="1"/>
              <a:t>proche</a:t>
            </a:r>
            <a:r>
              <a:rPr lang="en-GB" dirty="0"/>
              <a:t> des </a:t>
            </a:r>
            <a:r>
              <a:rPr lang="en-GB" dirty="0" err="1"/>
              <a:t>escaliers</a:t>
            </a:r>
            <a:r>
              <a:rPr lang="en-GB" dirty="0"/>
              <a:t> + sortie</a:t>
            </a:r>
            <a:r>
              <a:rPr lang="fr-FR" dirty="0"/>
              <a:t> </a:t>
            </a:r>
            <a:endParaRPr lang="fr-FR" dirty="0" smtClean="0"/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Eclairage de sécurité autonome 6h 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Zone d’alarme englobant tout le bâtiment 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Tableau répétiteur a chaque niveau 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Chaque niveau doit comporté 2 zones de compartimentage minimum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Les ascenseur devrons avoir un non-stop dans la zone sinistré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Mettre en place le désenfumage</a:t>
            </a:r>
          </a:p>
          <a:p>
            <a:pPr marL="285750" indent="-285750">
              <a:buFont typeface="Arial"/>
              <a:buChar char="•"/>
            </a:pPr>
            <a:endParaRPr lang="fr-FR" dirty="0" smtClean="0"/>
          </a:p>
          <a:p>
            <a:pPr marL="285750" indent="-285750">
              <a:buFont typeface="Arial"/>
              <a:buChar char="•"/>
            </a:pP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159257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allAtOnce"/>
      <p:bldP spid="5" grpId="0" build="allAtOnce"/>
      <p:bldP spid="10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Projet - Etude 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pic>
        <p:nvPicPr>
          <p:cNvPr id="11" name="Imag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8676456" cy="468051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8"/>
          <p:cNvSpPr txBox="1"/>
          <p:nvPr/>
        </p:nvSpPr>
        <p:spPr>
          <a:xfrm>
            <a:off x="3923928" y="764704"/>
            <a:ext cx="1339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Synoptique </a:t>
            </a:r>
            <a:endParaRPr lang="fr-FR" dirty="0"/>
          </a:p>
        </p:txBody>
      </p:sp>
      <p:pic>
        <p:nvPicPr>
          <p:cNvPr id="12" name="Imag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712968" cy="4824536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37171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Projet - Etude 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pic>
        <p:nvPicPr>
          <p:cNvPr id="11" name="Image 1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60"/>
          <a:stretch/>
        </p:blipFill>
        <p:spPr bwMode="auto">
          <a:xfrm>
            <a:off x="971600" y="1340768"/>
            <a:ext cx="3312368" cy="881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340768"/>
            <a:ext cx="3541395" cy="97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 descr="Macintosh HD:Users:thibault:Desktop:modern:rapport de stage:zones d'alarme.tiff"/>
          <p:cNvPicPr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8" t="26282" r="1023" b="11908"/>
          <a:stretch/>
        </p:blipFill>
        <p:spPr bwMode="auto">
          <a:xfrm>
            <a:off x="1572047" y="2446412"/>
            <a:ext cx="5832648" cy="3024336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 13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" t="2099" r="3189" b="25884"/>
          <a:stretch/>
        </p:blipFill>
        <p:spPr bwMode="auto">
          <a:xfrm>
            <a:off x="251520" y="1340768"/>
            <a:ext cx="8712967" cy="46805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3707904" y="836712"/>
            <a:ext cx="164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Plan de zones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915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Projet - Etude 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3707904" y="836712"/>
            <a:ext cx="187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Plan d’</a:t>
            </a:r>
            <a:r>
              <a:rPr lang="fr-FR" dirty="0"/>
              <a:t>e</a:t>
            </a:r>
            <a:r>
              <a:rPr lang="fr-FR" dirty="0" smtClean="0"/>
              <a:t>xécution </a:t>
            </a:r>
            <a:endParaRPr lang="fr-FR" dirty="0"/>
          </a:p>
        </p:txBody>
      </p:sp>
      <p:pic>
        <p:nvPicPr>
          <p:cNvPr id="16" name="Image 1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3248" r="4943" b="22050"/>
          <a:stretch/>
        </p:blipFill>
        <p:spPr bwMode="auto">
          <a:xfrm>
            <a:off x="323528" y="1700808"/>
            <a:ext cx="8676456" cy="40324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927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Projet - Etude 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3347864" y="836712"/>
            <a:ext cx="245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Tableau de corrélation </a:t>
            </a:r>
            <a:endParaRPr lang="fr-FR" dirty="0"/>
          </a:p>
        </p:txBody>
      </p:sp>
      <p:pic>
        <p:nvPicPr>
          <p:cNvPr id="9" name="Imag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28646" cy="475252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250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Projet </a:t>
            </a:r>
            <a:r>
              <a:rPr lang="mr-IN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–</a:t>
            </a:r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 </a:t>
            </a:r>
            <a:r>
              <a:rPr lang="fr-FR" sz="2000" b="1" dirty="0" err="1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Execution</a:t>
            </a:r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 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523592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55576" y="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Présentation de l’entreprise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23528" y="1268760"/>
            <a:ext cx="201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Modern’Incendie</a:t>
            </a:r>
            <a:r>
              <a:rPr lang="fr-FR" dirty="0" smtClean="0"/>
              <a:t> :</a:t>
            </a:r>
            <a:endParaRPr lang="fr-FR" dirty="0"/>
          </a:p>
        </p:txBody>
      </p:sp>
      <p:pic>
        <p:nvPicPr>
          <p:cNvPr id="13" name="Imag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836712"/>
            <a:ext cx="2592288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ZoneTexte 14"/>
          <p:cNvSpPr txBox="1"/>
          <p:nvPr/>
        </p:nvSpPr>
        <p:spPr>
          <a:xfrm>
            <a:off x="323528" y="1988840"/>
            <a:ext cx="843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0000"/>
                </a:solidFill>
              </a:rPr>
              <a:t>Activité principale : Travaux de construction spécialisés dans la sécurité incendie 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23528" y="3212976"/>
            <a:ext cx="7396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Siège social : 6 </a:t>
            </a:r>
            <a:r>
              <a:rPr lang="fr-FR" dirty="0" smtClean="0"/>
              <a:t>place Joseph </a:t>
            </a:r>
            <a:r>
              <a:rPr lang="fr-FR" dirty="0" err="1" smtClean="0"/>
              <a:t>pallanca</a:t>
            </a:r>
            <a:r>
              <a:rPr lang="fr-FR" dirty="0" smtClean="0"/>
              <a:t> </a:t>
            </a:r>
            <a:r>
              <a:rPr lang="fr-FR" dirty="0"/>
              <a:t>- 06550 </a:t>
            </a:r>
            <a:r>
              <a:rPr lang="fr-FR" dirty="0" smtClean="0"/>
              <a:t>La Roquette sur </a:t>
            </a:r>
            <a:r>
              <a:rPr lang="fr-FR" dirty="0" err="1" smtClean="0"/>
              <a:t>siagne</a:t>
            </a:r>
            <a:endParaRPr lang="fr-FR" dirty="0"/>
          </a:p>
          <a:p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323528" y="3717032"/>
            <a:ext cx="436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Directeur et Maitre de stage </a:t>
            </a:r>
            <a:r>
              <a:rPr lang="fr-FR" dirty="0"/>
              <a:t>: </a:t>
            </a:r>
            <a:r>
              <a:rPr lang="fr-FR" dirty="0" err="1"/>
              <a:t>Mr.Buisson</a:t>
            </a:r>
            <a:r>
              <a:rPr lang="fr-FR" dirty="0"/>
              <a:t>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3528" y="4221088"/>
            <a:ext cx="2566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Effectif total : 2 salariés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3528" y="2636912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Secteur : Installation, assistance et maintenance </a:t>
            </a:r>
          </a:p>
        </p:txBody>
      </p:sp>
      <p:sp>
        <p:nvSpPr>
          <p:cNvPr id="22" name="Espace réservé de la date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3084959"/>
      </p:ext>
    </p:extLst>
  </p:cSld>
  <p:clrMapOvr>
    <a:masterClrMapping/>
  </p:clrMapOvr>
  <p:transition xmlns:p14="http://schemas.microsoft.com/office/powerpoint/2010/main" spd="slow" advTm="10767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9" grpId="0"/>
      <p:bldP spid="20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Projet </a:t>
            </a:r>
            <a:r>
              <a:rPr lang="mr-IN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–</a:t>
            </a:r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 Livraison   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523592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Remerciements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1592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FFFF"/>
                </a:solidFill>
                <a:latin typeface="Arial Black" pitchFamily="34" charset="0"/>
                <a:cs typeface="Andalus" pitchFamily="18" charset="-78"/>
              </a:rPr>
              <a:t>Conclusion </a:t>
            </a:r>
            <a:endParaRPr lang="fr-FR" sz="2000" b="1" dirty="0">
              <a:solidFill>
                <a:srgbClr val="FFFFFF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1592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Arial Black" pitchFamily="34" charset="0"/>
                <a:cs typeface="Andalus" pitchFamily="18" charset="-78"/>
              </a:rPr>
              <a:t>Localisation</a:t>
            </a:r>
            <a:endParaRPr lang="fr-FR" sz="2000" b="1" dirty="0">
              <a:solidFill>
                <a:schemeClr val="bg1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67544" y="836712"/>
            <a:ext cx="84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Localisation : Les </a:t>
            </a:r>
            <a:r>
              <a:rPr lang="fr-FR" dirty="0" err="1"/>
              <a:t>Tourrades</a:t>
            </a:r>
            <a:r>
              <a:rPr lang="fr-FR" dirty="0"/>
              <a:t> Allée Hélène Boucher  06210 Mandelieu-la-Napoule</a:t>
            </a:r>
          </a:p>
        </p:txBody>
      </p:sp>
      <p:pic>
        <p:nvPicPr>
          <p:cNvPr id="7" name="Image 6" descr="loc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0768"/>
            <a:ext cx="8244408" cy="4176062"/>
          </a:xfrm>
          <a:prstGeom prst="rect">
            <a:avLst/>
          </a:prstGeom>
        </p:spPr>
      </p:pic>
      <p:pic>
        <p:nvPicPr>
          <p:cNvPr id="10" name="Image 9" descr="loc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0768"/>
            <a:ext cx="8296871" cy="4248472"/>
          </a:xfrm>
          <a:prstGeom prst="rect">
            <a:avLst/>
          </a:prstGeom>
        </p:spPr>
      </p:pic>
      <p:pic>
        <p:nvPicPr>
          <p:cNvPr id="11" name="Image 10" descr="loc3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768"/>
            <a:ext cx="8380467" cy="4248472"/>
          </a:xfrm>
          <a:prstGeom prst="rect">
            <a:avLst/>
          </a:prstGeom>
        </p:spPr>
      </p:pic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3084959"/>
      </p:ext>
    </p:extLst>
  </p:cSld>
  <p:clrMapOvr>
    <a:masterClrMapping/>
  </p:clrMapOvr>
  <p:transition xmlns:p14="http://schemas.microsoft.com/office/powerpoint/2010/main" spd="slow" advTm="32786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Arial Black" pitchFamily="34" charset="0"/>
                <a:cs typeface="Andalus" pitchFamily="18" charset="-78"/>
              </a:rPr>
              <a:t>Sécurité incendie</a:t>
            </a:r>
            <a:endParaRPr lang="fr-FR" sz="2000" b="1" dirty="0">
              <a:solidFill>
                <a:schemeClr val="bg1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39552" y="1484784"/>
            <a:ext cx="210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Quelques chiffres : 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57007" y="2276872"/>
            <a:ext cx="868699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1600" dirty="0"/>
              <a:t>70 % des entreprises victimes d’un sinistre majeur disparaissent dans les mois qui suivent</a:t>
            </a:r>
            <a:r>
              <a:rPr lang="fr-FR" sz="1600" dirty="0" smtClean="0"/>
              <a:t>.</a:t>
            </a:r>
          </a:p>
          <a:p>
            <a:endParaRPr lang="fr-FR" sz="1600" dirty="0" smtClean="0"/>
          </a:p>
          <a:p>
            <a:pPr marL="285750" indent="-285750">
              <a:buFont typeface="Arial"/>
              <a:buChar char="•"/>
            </a:pPr>
            <a:r>
              <a:rPr lang="fr-FR" sz="1600" dirty="0"/>
              <a:t>Un feu se déclare toutes les deux minutes en France </a:t>
            </a:r>
            <a:r>
              <a:rPr lang="fr-FR" sz="1600" dirty="0" smtClean="0"/>
              <a:t> </a:t>
            </a:r>
          </a:p>
          <a:p>
            <a:pPr marL="285750" indent="-285750">
              <a:buFont typeface="Arial"/>
              <a:buChar char="•"/>
            </a:pPr>
            <a:endParaRPr lang="fr-FR" sz="1600" dirty="0"/>
          </a:p>
          <a:p>
            <a:pPr marL="285750" indent="-285750">
              <a:buFont typeface="Arial"/>
              <a:buChar char="•"/>
            </a:pPr>
            <a:r>
              <a:rPr lang="fr-FR" sz="1600" dirty="0"/>
              <a:t>En France, 800 décès par an sont dus à un incendie </a:t>
            </a:r>
            <a:endParaRPr lang="fr-FR" sz="1600" dirty="0" smtClean="0"/>
          </a:p>
          <a:p>
            <a:pPr marL="285750" indent="-285750">
              <a:buFont typeface="Arial"/>
              <a:buChar char="•"/>
            </a:pPr>
            <a:endParaRPr lang="fr-FR" sz="1600" dirty="0"/>
          </a:p>
          <a:p>
            <a:pPr marL="285750" indent="-285750">
              <a:buFont typeface="Arial"/>
              <a:buChar char="•"/>
            </a:pPr>
            <a:r>
              <a:rPr lang="fr-FR" sz="1600" dirty="0"/>
              <a:t>70 % des incendies mortels ont lieu la nuit </a:t>
            </a:r>
            <a:endParaRPr lang="fr-FR" sz="1600" dirty="0" smtClean="0"/>
          </a:p>
          <a:p>
            <a:pPr marL="285750" indent="-285750">
              <a:buFont typeface="Arial"/>
              <a:buChar char="•"/>
            </a:pPr>
            <a:endParaRPr lang="fr-FR" sz="1600" dirty="0"/>
          </a:p>
          <a:p>
            <a:pPr marL="285750" indent="-285750">
              <a:buFont typeface="Arial"/>
              <a:buChar char="•"/>
            </a:pPr>
            <a:r>
              <a:rPr lang="en-GB" sz="1600" dirty="0"/>
              <a:t>80 % des </a:t>
            </a:r>
            <a:r>
              <a:rPr lang="en-GB" sz="1600" dirty="0" err="1"/>
              <a:t>décès</a:t>
            </a:r>
            <a:r>
              <a:rPr lang="en-GB" sz="1600" dirty="0"/>
              <a:t> </a:t>
            </a:r>
            <a:r>
              <a:rPr lang="en-GB" sz="1600" dirty="0" err="1"/>
              <a:t>sont</a:t>
            </a:r>
            <a:r>
              <a:rPr lang="en-GB" sz="1600" dirty="0"/>
              <a:t> </a:t>
            </a:r>
            <a:r>
              <a:rPr lang="en-GB" sz="1600" dirty="0" err="1"/>
              <a:t>dus</a:t>
            </a:r>
            <a:r>
              <a:rPr lang="en-GB" sz="1600" dirty="0"/>
              <a:t> </a:t>
            </a:r>
            <a:r>
              <a:rPr lang="en-GB" sz="1600" dirty="0" err="1"/>
              <a:t>à</a:t>
            </a:r>
            <a:r>
              <a:rPr lang="en-GB" sz="1600" dirty="0"/>
              <a:t> </a:t>
            </a:r>
            <a:r>
              <a:rPr lang="en-GB" sz="1600" dirty="0" err="1"/>
              <a:t>l’intoxication</a:t>
            </a:r>
            <a:r>
              <a:rPr lang="fr-FR" sz="1600" dirty="0"/>
              <a:t> </a:t>
            </a:r>
            <a:endParaRPr lang="fr-FR" sz="1600" dirty="0" smtClean="0"/>
          </a:p>
          <a:p>
            <a:endParaRPr lang="fr-FR" sz="1600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3084959"/>
      </p:ext>
    </p:extLst>
  </p:cSld>
  <p:clrMapOvr>
    <a:masterClrMapping/>
  </p:clrMapOvr>
  <p:transition xmlns:p14="http://schemas.microsoft.com/office/powerpoint/2010/main" spd="slow" advTm="41949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S</a:t>
            </a:r>
            <a:r>
              <a:rPr lang="fr-FR" sz="2000" dirty="0" smtClean="0">
                <a:solidFill>
                  <a:schemeClr val="bg1"/>
                </a:solidFill>
              </a:rPr>
              <a:t>ystème </a:t>
            </a:r>
            <a:r>
              <a:rPr lang="fr-FR" sz="2000" dirty="0">
                <a:solidFill>
                  <a:schemeClr val="bg1"/>
                </a:solidFill>
              </a:rPr>
              <a:t>de </a:t>
            </a:r>
            <a:r>
              <a:rPr lang="fr-FR" sz="2000" dirty="0" smtClean="0">
                <a:solidFill>
                  <a:schemeClr val="bg1"/>
                </a:solidFill>
              </a:rPr>
              <a:t>Sécurité </a:t>
            </a:r>
            <a:r>
              <a:rPr lang="fr-FR" sz="2000" dirty="0">
                <a:solidFill>
                  <a:schemeClr val="bg1"/>
                </a:solidFill>
              </a:rPr>
              <a:t>I</a:t>
            </a:r>
            <a:r>
              <a:rPr lang="fr-FR" sz="2000" dirty="0" smtClean="0">
                <a:solidFill>
                  <a:schemeClr val="bg1"/>
                </a:solidFill>
              </a:rPr>
              <a:t>ncendie </a:t>
            </a:r>
            <a:endParaRPr lang="fr-FR" sz="2000" b="1" dirty="0">
              <a:solidFill>
                <a:schemeClr val="bg1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55576" y="692696"/>
            <a:ext cx="7087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Les systèmes </a:t>
            </a:r>
            <a:r>
              <a:rPr lang="fr-FR" dirty="0"/>
              <a:t>de sécurité incendie se décompose en </a:t>
            </a:r>
            <a:r>
              <a:rPr lang="fr-FR" b="1" dirty="0"/>
              <a:t>deux points </a:t>
            </a:r>
            <a:r>
              <a:rPr lang="fr-FR" dirty="0"/>
              <a:t>: </a:t>
            </a:r>
          </a:p>
          <a:p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55576" y="1340768"/>
            <a:ext cx="444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système de détection incendie, </a:t>
            </a:r>
            <a:r>
              <a:rPr lang="en-GB" dirty="0"/>
              <a:t>(SDI</a:t>
            </a:r>
            <a:r>
              <a:rPr lang="en-GB" dirty="0" smtClean="0"/>
              <a:t>) : 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1340768"/>
            <a:ext cx="2391431" cy="1552972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755576" y="2492896"/>
            <a:ext cx="2712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Celui-ci se compose de :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259632" y="3212976"/>
            <a:ext cx="241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Déclencheurs manuel 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5508104" y="3284984"/>
            <a:ext cx="252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Détecteur automatique</a:t>
            </a:r>
            <a:endParaRPr lang="fr-FR" dirty="0"/>
          </a:p>
        </p:txBody>
      </p:sp>
      <p:pic>
        <p:nvPicPr>
          <p:cNvPr id="17" name="Image 16" descr="Macintosh HD:Users:thibault:Desktop:220px-Manual_call_point_1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45024"/>
            <a:ext cx="2557145" cy="192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 17" descr="Macintosh HD:Users:thibault:Desktop:thermique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861048"/>
            <a:ext cx="2304256" cy="1656184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3084959"/>
      </p:ext>
    </p:extLst>
  </p:cSld>
  <p:clrMapOvr>
    <a:masterClrMapping/>
  </p:clrMapOvr>
  <p:transition xmlns:p14="http://schemas.microsoft.com/office/powerpoint/2010/main" spd="slow" advTm="31657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S</a:t>
            </a:r>
            <a:r>
              <a:rPr lang="fr-FR" sz="2000" dirty="0" smtClean="0">
                <a:solidFill>
                  <a:schemeClr val="bg1"/>
                </a:solidFill>
              </a:rPr>
              <a:t>ystème </a:t>
            </a:r>
            <a:r>
              <a:rPr lang="fr-FR" sz="2000" dirty="0">
                <a:solidFill>
                  <a:schemeClr val="bg1"/>
                </a:solidFill>
              </a:rPr>
              <a:t>de </a:t>
            </a:r>
            <a:r>
              <a:rPr lang="fr-FR" sz="2000" dirty="0" smtClean="0">
                <a:solidFill>
                  <a:schemeClr val="bg1"/>
                </a:solidFill>
              </a:rPr>
              <a:t>Sécurité </a:t>
            </a:r>
            <a:r>
              <a:rPr lang="fr-FR" sz="2000" dirty="0">
                <a:solidFill>
                  <a:schemeClr val="bg1"/>
                </a:solidFill>
              </a:rPr>
              <a:t>I</a:t>
            </a:r>
            <a:r>
              <a:rPr lang="fr-FR" sz="2000" dirty="0" smtClean="0">
                <a:solidFill>
                  <a:schemeClr val="bg1"/>
                </a:solidFill>
              </a:rPr>
              <a:t>ncendie </a:t>
            </a:r>
            <a:endParaRPr lang="fr-FR" sz="2000" b="1" dirty="0">
              <a:solidFill>
                <a:schemeClr val="bg1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55576" y="692696"/>
            <a:ext cx="7087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Les systèmes </a:t>
            </a:r>
            <a:r>
              <a:rPr lang="fr-FR" dirty="0"/>
              <a:t>de sécurité incendie se décompose en </a:t>
            </a:r>
            <a:r>
              <a:rPr lang="fr-FR" b="1" dirty="0"/>
              <a:t>deux points </a:t>
            </a:r>
            <a:r>
              <a:rPr lang="fr-FR" dirty="0"/>
              <a:t>: </a:t>
            </a:r>
          </a:p>
          <a:p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55576" y="1340768"/>
            <a:ext cx="537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centralisateur de mise en </a:t>
            </a:r>
            <a:r>
              <a:rPr lang="fr-FR" dirty="0" smtClean="0"/>
              <a:t>sécurité incendie (CMSI) 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755576" y="1844824"/>
            <a:ext cx="2712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Celui-ci se compose de :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1844824"/>
            <a:ext cx="4565008" cy="147302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55576" y="2348880"/>
            <a:ext cx="2659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 smtClean="0"/>
              <a:t>Unité de gestion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Unité de commande 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Unité de signalisation 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55576" y="3356992"/>
            <a:ext cx="313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Ses différentes unité gèrent : </a:t>
            </a:r>
            <a:endParaRPr lang="fr-FR" dirty="0"/>
          </a:p>
        </p:txBody>
      </p:sp>
      <p:pic>
        <p:nvPicPr>
          <p:cNvPr id="19" name="Image 1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509120"/>
            <a:ext cx="1605022" cy="142849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Texte 12"/>
          <p:cNvSpPr txBox="1"/>
          <p:nvPr/>
        </p:nvSpPr>
        <p:spPr>
          <a:xfrm>
            <a:off x="611560" y="4149080"/>
            <a:ext cx="178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Module déporté</a:t>
            </a:r>
            <a:endParaRPr lang="fr-FR" dirty="0"/>
          </a:p>
        </p:txBody>
      </p:sp>
      <p:pic>
        <p:nvPicPr>
          <p:cNvPr id="20" name="Image 19" descr="Macintosh HD:Users:thibault:Desktop:cp.jp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2"/>
          <a:stretch/>
        </p:blipFill>
        <p:spPr bwMode="auto">
          <a:xfrm>
            <a:off x="7668344" y="4509120"/>
            <a:ext cx="952411" cy="16681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7329531" y="4149080"/>
            <a:ext cx="181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Porte coupe feu </a:t>
            </a:r>
            <a:endParaRPr lang="fr-FR" dirty="0"/>
          </a:p>
        </p:txBody>
      </p:sp>
      <p:pic>
        <p:nvPicPr>
          <p:cNvPr id="24" name="Image 23" descr="Macintosh HD:Users:thibault:Desktop:225_225_False_False_rolp lx red.jp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581128"/>
            <a:ext cx="1368152" cy="144016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ZoneTexte 24"/>
          <p:cNvSpPr txBox="1"/>
          <p:nvPr/>
        </p:nvSpPr>
        <p:spPr>
          <a:xfrm>
            <a:off x="2699792" y="4149080"/>
            <a:ext cx="187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Diffuseur sonore</a:t>
            </a:r>
            <a:endParaRPr lang="fr-FR" dirty="0"/>
          </a:p>
        </p:txBody>
      </p:sp>
      <p:pic>
        <p:nvPicPr>
          <p:cNvPr id="26" name="Image 25" descr="Macintosh HD:Users:thibault:Desktop:argonite.jp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653136"/>
            <a:ext cx="2018536" cy="14881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ZoneTexte 26"/>
          <p:cNvSpPr txBox="1"/>
          <p:nvPr/>
        </p:nvSpPr>
        <p:spPr>
          <a:xfrm>
            <a:off x="4860032" y="4149080"/>
            <a:ext cx="2301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Système d’extinction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7729691"/>
      </p:ext>
    </p:extLst>
  </p:cSld>
  <p:clrMapOvr>
    <a:masterClrMapping/>
  </p:clrMapOvr>
  <p:transition xmlns:p14="http://schemas.microsoft.com/office/powerpoint/2010/main" advTm="4616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4" grpId="0"/>
      <p:bldP spid="14" grpId="1"/>
      <p:bldP spid="5" grpId="0" build="allAtOnce"/>
      <p:bldP spid="12" grpId="0" build="allAtOnce"/>
      <p:bldP spid="13" grpId="0"/>
      <p:bldP spid="13" grpId="1"/>
      <p:bldP spid="21" grpId="0"/>
      <p:bldP spid="21" grpId="1"/>
      <p:bldP spid="25" grpId="0"/>
      <p:bldP spid="25" grpId="1"/>
      <p:bldP spid="27" grpId="0"/>
      <p:bldP spid="2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S</a:t>
            </a:r>
            <a:r>
              <a:rPr lang="fr-FR" sz="2000" dirty="0" smtClean="0">
                <a:solidFill>
                  <a:schemeClr val="bg1"/>
                </a:solidFill>
              </a:rPr>
              <a:t>ystème </a:t>
            </a:r>
            <a:r>
              <a:rPr lang="fr-FR" sz="2000" dirty="0">
                <a:solidFill>
                  <a:schemeClr val="bg1"/>
                </a:solidFill>
              </a:rPr>
              <a:t>de </a:t>
            </a:r>
            <a:r>
              <a:rPr lang="fr-FR" sz="2000" dirty="0" smtClean="0">
                <a:solidFill>
                  <a:schemeClr val="bg1"/>
                </a:solidFill>
              </a:rPr>
              <a:t>Sécurité </a:t>
            </a:r>
            <a:r>
              <a:rPr lang="fr-FR" sz="2000" dirty="0">
                <a:solidFill>
                  <a:schemeClr val="bg1"/>
                </a:solidFill>
              </a:rPr>
              <a:t>I</a:t>
            </a:r>
            <a:r>
              <a:rPr lang="fr-FR" sz="2000" dirty="0" smtClean="0">
                <a:solidFill>
                  <a:schemeClr val="bg1"/>
                </a:solidFill>
              </a:rPr>
              <a:t>ncendie </a:t>
            </a:r>
            <a:endParaRPr lang="fr-FR" sz="2000" b="1" dirty="0">
              <a:solidFill>
                <a:schemeClr val="bg1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55576" y="692696"/>
            <a:ext cx="7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Les systèmes </a:t>
            </a:r>
            <a:r>
              <a:rPr lang="fr-FR" dirty="0"/>
              <a:t>de sécurité incendie se </a:t>
            </a:r>
            <a:r>
              <a:rPr lang="fr-FR" dirty="0" smtClean="0"/>
              <a:t>compose donc </a:t>
            </a:r>
            <a:r>
              <a:rPr lang="fr-FR" b="1" dirty="0" smtClean="0"/>
              <a:t>d’un SDI et un SMSI </a:t>
            </a:r>
            <a:r>
              <a:rPr lang="fr-FR" dirty="0" smtClean="0"/>
              <a:t>: </a:t>
            </a:r>
            <a:endParaRPr lang="fr-FR" dirty="0"/>
          </a:p>
          <a:p>
            <a:endParaRPr lang="fr-FR" dirty="0"/>
          </a:p>
        </p:txBody>
      </p:sp>
      <p:pic>
        <p:nvPicPr>
          <p:cNvPr id="2" name="Image 1" descr="sd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40768"/>
            <a:ext cx="6839712" cy="1389888"/>
          </a:xfrm>
          <a:prstGeom prst="rect">
            <a:avLst/>
          </a:prstGeom>
        </p:spPr>
      </p:pic>
      <p:graphicFrame>
        <p:nvGraphicFramePr>
          <p:cNvPr id="15" name="Diagramme 14"/>
          <p:cNvGraphicFramePr/>
          <p:nvPr>
            <p:extLst>
              <p:ext uri="{D42A27DB-BD31-4B8C-83A1-F6EECF244321}">
                <p14:modId xmlns:p14="http://schemas.microsoft.com/office/powerpoint/2010/main" val="2556104159"/>
              </p:ext>
            </p:extLst>
          </p:nvPr>
        </p:nvGraphicFramePr>
        <p:xfrm>
          <a:off x="1763688" y="2636912"/>
          <a:ext cx="5544616" cy="341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3658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586"/>
    </mc:Choice>
    <mc:Fallback xmlns="">
      <p:transition xmlns:p14="http://schemas.microsoft.com/office/powerpoint/2010/main" advTm="3958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903769" y="-27384"/>
            <a:ext cx="7264288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656" y="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Arial Black" pitchFamily="34" charset="0"/>
                <a:cs typeface="Andalus" pitchFamily="18" charset="-78"/>
              </a:rPr>
              <a:t>Détection incendie </a:t>
            </a:r>
            <a:endParaRPr lang="fr-FR" sz="2000" b="1" dirty="0">
              <a:solidFill>
                <a:schemeClr val="bg1"/>
              </a:solidFill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03/09/17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Modern'incendie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83568" y="692696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115616" y="620688"/>
            <a:ext cx="379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Nous avons trois type de détection: 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40768"/>
            <a:ext cx="2023562" cy="1328316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115616" y="1268760"/>
            <a:ext cx="2494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1- Détection ponctuel : </a:t>
            </a:r>
            <a:endParaRPr lang="fr-FR" u="sng" dirty="0"/>
          </a:p>
        </p:txBody>
      </p:sp>
      <p:sp>
        <p:nvSpPr>
          <p:cNvPr id="15" name="ZoneTexte 14"/>
          <p:cNvSpPr txBox="1"/>
          <p:nvPr/>
        </p:nvSpPr>
        <p:spPr>
          <a:xfrm>
            <a:off x="1115616" y="3068960"/>
            <a:ext cx="282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2-Detection par aspiration  </a:t>
            </a:r>
            <a:endParaRPr lang="fr-FR" u="sng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68960"/>
            <a:ext cx="1980375" cy="1296144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115616" y="4797152"/>
            <a:ext cx="21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3-Détection linéaire</a:t>
            </a:r>
            <a:endParaRPr lang="fr-FR" u="sng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797152"/>
            <a:ext cx="2006205" cy="12961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3084959"/>
      </p:ext>
    </p:extLst>
  </p:cSld>
  <p:clrMapOvr>
    <a:masterClrMapping/>
  </p:clrMapOvr>
  <p:transition xmlns:p14="http://schemas.microsoft.com/office/powerpoint/2010/main" spd="slow" advTm="14956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5" grpId="1"/>
      <p:bldP spid="17" grpId="0"/>
      <p:bldP spid="17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.7|2.3|5.2|1.3|1.5|9.7|2.1|4|1.2|1|1.1|1.3|1.1|1.1|1.7|5.4|2.4|2.2|1.1|1|1|1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|1.3|1.3|1.3|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.7|14|9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3.6|7.2|0.3|14.6|8.8|6.6|6|6.3|0|11.3|3|15.2|9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1|10.4|6.1|9.2|6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6|4.6|8.2|1.3|5|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5.9|5.3|3|5.4|9.5|3.5|1.2|1.1|1.9|5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1|25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8.3|1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7.5|6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ibault_brisebarre_architecture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7200</TotalTime>
  <Words>1092</Words>
  <Application>Microsoft Macintosh PowerPoint</Application>
  <PresentationFormat>Présentation à l'écran (4:3)</PresentationFormat>
  <Paragraphs>257</Paragraphs>
  <Slides>32</Slides>
  <Notes>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3" baseType="lpstr">
      <vt:lpstr>thibault_brisebarre_architecture</vt:lpstr>
      <vt:lpstr>Présentation de stage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Rénovation de l’hôpital de Riez [scénario 4]</dc:title>
  <dc:creator>thibault</dc:creator>
  <cp:lastModifiedBy>thibault brisebarre</cp:lastModifiedBy>
  <cp:revision>86</cp:revision>
  <dcterms:created xsi:type="dcterms:W3CDTF">2015-09-07T20:25:23Z</dcterms:created>
  <dcterms:modified xsi:type="dcterms:W3CDTF">2017-06-20T14:48:59Z</dcterms:modified>
</cp:coreProperties>
</file>